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notesMasterIdLst>
    <p:notesMasterId r:id="rId40"/>
  </p:notesMasterIdLst>
  <p:sldIdLst>
    <p:sldId id="259" r:id="rId2"/>
    <p:sldId id="258" r:id="rId3"/>
    <p:sldId id="260" r:id="rId4"/>
    <p:sldId id="264" r:id="rId5"/>
    <p:sldId id="261" r:id="rId6"/>
    <p:sldId id="265" r:id="rId7"/>
    <p:sldId id="267" r:id="rId8"/>
    <p:sldId id="279" r:id="rId9"/>
    <p:sldId id="271" r:id="rId10"/>
    <p:sldId id="272" r:id="rId11"/>
    <p:sldId id="274" r:id="rId12"/>
    <p:sldId id="278" r:id="rId13"/>
    <p:sldId id="276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91" r:id="rId23"/>
    <p:sldId id="292" r:id="rId24"/>
    <p:sldId id="293" r:id="rId25"/>
    <p:sldId id="294" r:id="rId26"/>
    <p:sldId id="295" r:id="rId27"/>
    <p:sldId id="317" r:id="rId28"/>
    <p:sldId id="316" r:id="rId29"/>
    <p:sldId id="299" r:id="rId30"/>
    <p:sldId id="300" r:id="rId31"/>
    <p:sldId id="313" r:id="rId32"/>
    <p:sldId id="301" r:id="rId33"/>
    <p:sldId id="305" r:id="rId34"/>
    <p:sldId id="307" r:id="rId35"/>
    <p:sldId id="309" r:id="rId36"/>
    <p:sldId id="315" r:id="rId37"/>
    <p:sldId id="318" r:id="rId38"/>
    <p:sldId id="319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dlbRxqpsG6OJPrcUbYJPMA==" hashData="HDHl4PJgDkO5BKiW22EvZCOTGkQ="/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ADE"/>
    <a:srgbClr val="D00000"/>
    <a:srgbClr val="7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747" autoAdjust="0"/>
  </p:normalViewPr>
  <p:slideViewPr>
    <p:cSldViewPr>
      <p:cViewPr varScale="1">
        <p:scale>
          <a:sx n="102" d="100"/>
          <a:sy n="102" d="100"/>
        </p:scale>
        <p:origin x="-15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2E8474-A824-429F-8803-C38ED3F30A3B}" type="datetimeFigureOut">
              <a:rPr lang="ru-RU" smtClean="0"/>
              <a:pPr/>
              <a:t>09.04.2014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0CEECD-7C81-4D88-B4B7-16802FBFD1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048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>
                <a:solidFill>
                  <a:prstClr val="black"/>
                </a:solidFill>
                <a:ea typeface="MS PGothic"/>
              </a:rPr>
              <a:pPr/>
              <a:t>7</a:t>
            </a:fld>
            <a:endParaRPr lang="en-US" smtClean="0">
              <a:solidFill>
                <a:prstClr val="black"/>
              </a:solidFill>
              <a:ea typeface="MS PGothic"/>
            </a:endParaRPr>
          </a:p>
        </p:txBody>
      </p:sp>
    </p:spTree>
    <p:extLst>
      <p:ext uri="{BB962C8B-B14F-4D97-AF65-F5344CB8AC3E}">
        <p14:creationId xmlns:p14="http://schemas.microsoft.com/office/powerpoint/2010/main" val="2914991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CEECD-7C81-4D88-B4B7-16802FBFD192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899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>
                <a:solidFill>
                  <a:prstClr val="black"/>
                </a:solidFill>
              </a:rPr>
              <a:pPr/>
              <a:t>4/9/2014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>
                <a:solidFill>
                  <a:prstClr val="black"/>
                </a:solidFill>
              </a:rPr>
              <a:pPr/>
              <a:t>4/9/2014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‹#›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>
                <a:solidFill>
                  <a:prstClr val="black"/>
                </a:solidFill>
              </a:rPr>
              <a:pPr/>
              <a:t>4/9/2014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‹#›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>
                <a:solidFill>
                  <a:prstClr val="black"/>
                </a:solidFill>
              </a:rPr>
              <a:pPr/>
              <a:t>4/9/2014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>
                <a:solidFill>
                  <a:prstClr val="black"/>
                </a:solidFill>
              </a:rPr>
              <a:pPr/>
              <a:t>4/9/2014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‹#›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>
                <a:solidFill>
                  <a:prstClr val="black"/>
                </a:solidFill>
              </a:rPr>
              <a:pPr/>
              <a:t>4/9/2014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‹#›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>
                <a:solidFill>
                  <a:prstClr val="black"/>
                </a:solidFill>
              </a:rPr>
              <a:pPr/>
              <a:t>4/9/2014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‹#›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>
                <a:solidFill>
                  <a:prstClr val="black"/>
                </a:solidFill>
              </a:rPr>
              <a:pPr/>
              <a:t>4/9/2014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>
                <a:solidFill>
                  <a:prstClr val="black"/>
                </a:solidFill>
              </a:rPr>
              <a:pPr/>
              <a:t>4/9/2014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>
                <a:solidFill>
                  <a:prstClr val="black"/>
                </a:solidFill>
              </a:rPr>
              <a:pPr/>
              <a:t>4/9/2014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‹#›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>
                <a:solidFill>
                  <a:prstClr val="black"/>
                </a:solidFill>
              </a:rPr>
              <a:pPr/>
              <a:t>4/9/2014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‹#›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4FD69-4A85-4715-A222-ABB225B63BC6}" type="datetimeFigureOut">
              <a:rPr lang="en-US" smtClean="0">
                <a:solidFill>
                  <a:prstClr val="black"/>
                </a:solidFill>
              </a:rPr>
              <a:pPr/>
              <a:t>4/9/2014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‹#›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25.pn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ru.wikipedia.org/wiki/%CA%F3%EB%E8%EA%EE%E2%F1%EA%E0%FF_%E1%E8%F2%E2%E0" TargetMode="Externa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ru.wikipedia.org/wiki/%D1%E5%F0%E3%E8%E9_%D0%E0%E4%EE%ED%E5%E6%F1%EA%E8%E9" TargetMode="External"/><Relationship Id="rId4" Type="http://schemas.openxmlformats.org/officeDocument/2006/relationships/hyperlink" Target="http://ru.wikipedia.org/wiki/%C4%EC%E8%F2%F0%E8%E9_%C8%E2%E0%ED%EE%E2%E8%F7_%C4%EE%ED%F1%EA%EE%E9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29.xml"/><Relationship Id="rId4" Type="http://schemas.openxmlformats.org/officeDocument/2006/relationships/slide" Target="slide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2%F0%EE%E8%F6%E5-%D1%E5%F0%E3%E8%E5%E2%E0_%EB%E0%E2%F0%E0" TargetMode="External"/><Relationship Id="rId2" Type="http://schemas.openxmlformats.org/officeDocument/2006/relationships/hyperlink" Target="http://www.stsl.ru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4" Type="http://schemas.openxmlformats.org/officeDocument/2006/relationships/hyperlink" Target="10.%20&#1052;&#1072;&#1094;&#1072;&#1085;,%20&#1050;.%20&#1054;&#1090;&#1094;&#1099;%20&#1080;%20&#1076;&#1077;&#1090;&#1080;%20/%20&#1050;&#1086;&#1085;&#1089;&#1090;&#1072;&#1085;&#1090;&#1080;&#1085;%20&#1052;&#1072;&#1094;&#1072;&#1085;%20/%20&#1050;&#1091;&#1083;&#1100;&#1090;&#1091;&#1088;&#1072;.%20&#8211;%202012.%20&#8211;%205%20-%2011%20&#1086;&#1082;&#1090;&#1103;&#1073;&#1088;&#1103;.%20&#8211;%20&#1057;.%206.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tbclib.ru/" TargetMode="Externa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ru.wikipedia.org/wiki/%CF%F0%E0%E2%EE%F1%EB%E0%E2%E8%E5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4357686" y="357166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FFC000"/>
                </a:solidFill>
                <a:latin typeface="Arial Black" pitchFamily="34" charset="0"/>
              </a:rPr>
              <a:t>Муниципальное учреждение культуры</a:t>
            </a:r>
            <a:br>
              <a:rPr lang="ru-RU" sz="1400" dirty="0" smtClean="0">
                <a:solidFill>
                  <a:srgbClr val="FFC000"/>
                </a:solidFill>
                <a:latin typeface="Arial Black" pitchFamily="34" charset="0"/>
              </a:rPr>
            </a:br>
            <a:r>
              <a:rPr lang="ru-RU" sz="1400" dirty="0" smtClean="0">
                <a:solidFill>
                  <a:srgbClr val="FFC000"/>
                </a:solidFill>
                <a:latin typeface="Arial Black" pitchFamily="34" charset="0"/>
              </a:rPr>
              <a:t>           «Тульская библиотечная система»</a:t>
            </a:r>
            <a:endParaRPr lang="en-US" sz="1400" baseline="30000" dirty="0" smtClean="0">
              <a:solidFill>
                <a:srgbClr val="FFC000"/>
              </a:solidFill>
              <a:latin typeface="Arial Black" pitchFamily="34" charset="0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FFC000"/>
                </a:solidFill>
                <a:latin typeface="Arial Black" pitchFamily="34" charset="0"/>
              </a:rPr>
              <a:t/>
            </a:r>
            <a:br>
              <a:rPr lang="ru-RU" sz="1400" dirty="0" smtClean="0">
                <a:solidFill>
                  <a:srgbClr val="FFC000"/>
                </a:solidFill>
                <a:latin typeface="Arial Black" pitchFamily="34" charset="0"/>
              </a:rPr>
            </a:br>
            <a:r>
              <a:rPr lang="ru-RU" sz="1400" dirty="0" smtClean="0">
                <a:solidFill>
                  <a:srgbClr val="FFC000"/>
                </a:solidFill>
                <a:latin typeface="Arial Black" pitchFamily="34" charset="0"/>
              </a:rPr>
              <a:t>   Центральная городская библиотека</a:t>
            </a:r>
            <a:br>
              <a:rPr lang="ru-RU" sz="1400" dirty="0" smtClean="0">
                <a:solidFill>
                  <a:srgbClr val="FFC000"/>
                </a:solidFill>
                <a:latin typeface="Arial Black" pitchFamily="34" charset="0"/>
              </a:rPr>
            </a:br>
            <a:r>
              <a:rPr lang="ru-RU" sz="1400" dirty="0" smtClean="0">
                <a:solidFill>
                  <a:srgbClr val="FFC000"/>
                </a:solidFill>
                <a:latin typeface="Arial Black" pitchFamily="34" charset="0"/>
              </a:rPr>
              <a:t>                                         им. Л.Н.Толстого</a:t>
            </a:r>
            <a:endParaRPr lang="en-US" sz="1400" dirty="0" smtClean="0">
              <a:solidFill>
                <a:srgbClr val="FFC000"/>
              </a:solidFill>
              <a:latin typeface="Arial Black" pitchFamily="34" charset="0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FFC000"/>
                </a:solidFill>
                <a:latin typeface="Arial Black" pitchFamily="34" charset="0"/>
              </a:rPr>
              <a:t/>
            </a:r>
            <a:br>
              <a:rPr lang="ru-RU" sz="1400" dirty="0" smtClean="0">
                <a:solidFill>
                  <a:srgbClr val="FFC000"/>
                </a:solidFill>
                <a:latin typeface="Arial Black" pitchFamily="34" charset="0"/>
              </a:rPr>
            </a:br>
            <a:r>
              <a:rPr lang="ru-RU" sz="1400" dirty="0" smtClean="0">
                <a:solidFill>
                  <a:srgbClr val="FFC000"/>
                </a:solidFill>
                <a:latin typeface="Arial Black" pitchFamily="34" charset="0"/>
              </a:rPr>
              <a:t>                                  Отдел абонемента</a:t>
            </a:r>
            <a:br>
              <a:rPr lang="ru-RU" sz="1400" dirty="0" smtClean="0">
                <a:solidFill>
                  <a:srgbClr val="FFC000"/>
                </a:solidFill>
                <a:latin typeface="Arial Black" pitchFamily="34" charset="0"/>
              </a:rPr>
            </a:br>
            <a:endParaRPr lang="ru-RU" sz="1400" dirty="0" smtClean="0">
              <a:solidFill>
                <a:srgbClr val="FFC000"/>
              </a:solidFill>
              <a:latin typeface="Arial" pitchFamily="34" charset="0"/>
            </a:endParaRPr>
          </a:p>
        </p:txBody>
      </p:sp>
      <p:sp>
        <p:nvSpPr>
          <p:cNvPr id="5" name="Табличка 4"/>
          <p:cNvSpPr/>
          <p:nvPr/>
        </p:nvSpPr>
        <p:spPr>
          <a:xfrm>
            <a:off x="142844" y="4286256"/>
            <a:ext cx="8786874" cy="2286016"/>
          </a:xfrm>
          <a:prstGeom prst="plaque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Виртуальная выставка,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посвященная 700 –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летию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Преподобного Сергия  Радонежского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Ангел - хранитель земли русской</a:t>
            </a:r>
            <a:endParaRPr lang="ru-RU" sz="3600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9000">
              <a:srgbClr val="CCCCFF">
                <a:alpha val="86000"/>
              </a:srgbClr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83239">
            <a:off x="249865" y="437509"/>
            <a:ext cx="1441433" cy="1857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4" name="Прямоугольник с одним вырезанным скругленным углом 3"/>
          <p:cNvSpPr/>
          <p:nvPr/>
        </p:nvSpPr>
        <p:spPr>
          <a:xfrm>
            <a:off x="2071670" y="1142984"/>
            <a:ext cx="6715172" cy="1214446"/>
          </a:xfrm>
          <a:prstGeom prst="snip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Книга посвящена православному христианству, имеющему огромное значение в жизни российского общества. Читатель знакомится с православным вероучением и церковной повседневностью, рассказывает о роли Русской православной Церкви в истории страны, о наиболее почитаемых в России святынях и святых, повествует о русской культуре, глубоко проникнутой духом православия.</a:t>
            </a:r>
            <a:endParaRPr lang="ru-RU" sz="12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9894">
            <a:off x="289277" y="2528324"/>
            <a:ext cx="1427960" cy="198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6" name="Прямоугольник с одним вырезанным скругленным углом 5"/>
          <p:cNvSpPr/>
          <p:nvPr/>
        </p:nvSpPr>
        <p:spPr>
          <a:xfrm>
            <a:off x="1857356" y="3429000"/>
            <a:ext cx="6715172" cy="1214446"/>
          </a:xfrm>
          <a:prstGeom prst="snip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Эта книга поможет вам сделать первые шаги к Храму. В ней рассказывается о самых необходимых для любого христианина вещах  - прежде всего, даются начальные понятия о Боге и вере в него, о том, что такое храм Божий и как он построен, о том, что такое икона и как правильно молиться, рассказывается о церковных праздниках, традициях и обычаях. </a:t>
            </a:r>
            <a:endParaRPr lang="ru-RU" sz="12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79485">
            <a:off x="357158" y="4643446"/>
            <a:ext cx="1524673" cy="1976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8" name="Прямоугольник с одним вырезанным скругленным углом 7"/>
          <p:cNvSpPr/>
          <p:nvPr/>
        </p:nvSpPr>
        <p:spPr>
          <a:xfrm>
            <a:off x="2214546" y="5857892"/>
            <a:ext cx="6643734" cy="785794"/>
          </a:xfrm>
          <a:prstGeom prst="snip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Книга рассказывает о христианском вероучении, о таинствах и обрядах Церкви, о православных праздниках и церковном искусстве, о монастырях и святых людях.</a:t>
            </a:r>
            <a:endParaRPr lang="ru-RU" sz="12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Табличка 8"/>
          <p:cNvSpPr/>
          <p:nvPr/>
        </p:nvSpPr>
        <p:spPr>
          <a:xfrm>
            <a:off x="1785918" y="214290"/>
            <a:ext cx="7215238" cy="714380"/>
          </a:xfrm>
          <a:prstGeom prst="plaqu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Энциклопедия для детей / </a:t>
            </a:r>
            <a:r>
              <a:rPr lang="en-US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ru-RU" sz="1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редкол</a:t>
            </a:r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Н. </a:t>
            </a:r>
            <a:r>
              <a:rPr lang="ru-RU" sz="1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Ипатько</a:t>
            </a:r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С </a:t>
            </a:r>
            <a:r>
              <a:rPr lang="ru-RU" sz="1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Шокарев</a:t>
            </a:r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К. Ларичкина</a:t>
            </a:r>
            <a:r>
              <a:rPr lang="en-US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]</a:t>
            </a:r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-  М. : Мир энциклопедий </a:t>
            </a:r>
            <a:r>
              <a:rPr lang="ru-RU" sz="1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Аванта+</a:t>
            </a:r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, </a:t>
            </a:r>
            <a:r>
              <a:rPr lang="ru-RU" sz="1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Астрель</a:t>
            </a:r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Т. 40 : Россия: православие. - 2011. – 477  с. </a:t>
            </a:r>
          </a:p>
        </p:txBody>
      </p:sp>
      <p:sp>
        <p:nvSpPr>
          <p:cNvPr id="10" name="Табличка 9"/>
          <p:cNvSpPr/>
          <p:nvPr/>
        </p:nvSpPr>
        <p:spPr>
          <a:xfrm>
            <a:off x="2071670" y="2500306"/>
            <a:ext cx="6643734" cy="714380"/>
          </a:xfrm>
          <a:prstGeom prst="plaqu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Православие для детей / авт. – сост. Н. </a:t>
            </a:r>
            <a:r>
              <a:rPr lang="ru-RU" sz="1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Будур</a:t>
            </a:r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– М. : </a:t>
            </a:r>
            <a:r>
              <a:rPr lang="ru-RU" sz="1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Олма</a:t>
            </a:r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- Пресс, 2002. – 320 с. </a:t>
            </a:r>
          </a:p>
        </p:txBody>
      </p:sp>
      <p:sp>
        <p:nvSpPr>
          <p:cNvPr id="11" name="Табличка 10"/>
          <p:cNvSpPr/>
          <p:nvPr/>
        </p:nvSpPr>
        <p:spPr>
          <a:xfrm>
            <a:off x="2071670" y="4857760"/>
            <a:ext cx="6786610" cy="714380"/>
          </a:xfrm>
          <a:prstGeom prst="plaqu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Григорьева, Е. Детская православная энциклопедия / Е. Григорьева. – М. : </a:t>
            </a:r>
            <a:r>
              <a:rPr lang="ru-RU" sz="1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Росмен</a:t>
            </a:r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2008. – 127 с.</a:t>
            </a:r>
          </a:p>
        </p:txBody>
      </p:sp>
    </p:spTree>
    <p:extLst>
      <p:ext uri="{BB962C8B-B14F-4D97-AF65-F5344CB8AC3E}">
        <p14:creationId xmlns:p14="http://schemas.microsoft.com/office/powerpoint/2010/main" val="177227101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14290"/>
            <a:ext cx="5286412" cy="2000264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Arial Black" pitchFamily="34" charset="0"/>
              </a:rPr>
              <a:t/>
            </a:r>
            <a:br>
              <a:rPr lang="ru-RU" sz="3600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4000" dirty="0" smtClean="0">
                <a:solidFill>
                  <a:srgbClr val="002060"/>
                </a:solidFill>
                <a:latin typeface="Arial Black" pitchFamily="34" charset="0"/>
              </a:rPr>
              <a:t>2.  Сергий Радонежский.    Личность и эпоха.</a:t>
            </a:r>
            <a:br>
              <a:rPr lang="ru-RU" sz="4000" dirty="0" smtClean="0">
                <a:solidFill>
                  <a:srgbClr val="002060"/>
                </a:solidFill>
                <a:latin typeface="Arial Black" pitchFamily="34" charset="0"/>
              </a:rPr>
            </a:b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3" name="Горизонтальный свиток 2"/>
          <p:cNvSpPr/>
          <p:nvPr/>
        </p:nvSpPr>
        <p:spPr>
          <a:xfrm>
            <a:off x="285720" y="2643182"/>
            <a:ext cx="5000660" cy="2643206"/>
          </a:xfrm>
          <a:prstGeom prst="horizontalScroll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endParaRPr lang="ru-RU" sz="1400" b="1" i="1" kern="0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lvl="0" algn="ctr">
              <a:defRPr/>
            </a:pPr>
            <a:r>
              <a:rPr lang="ru-RU" sz="1600" b="1" i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 Примером своей святой жизни, высотой своего духа преподобный Сергий поднял упавший дух родного народа, пробудил в нем доверие к себе,</a:t>
            </a:r>
          </a:p>
          <a:p>
            <a:pPr lvl="0" algn="ctr">
              <a:defRPr/>
            </a:pPr>
            <a:r>
              <a:rPr lang="ru-RU" sz="1600" b="1" i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к своим силам, вдохнул веру в свое будущее».</a:t>
            </a:r>
          </a:p>
          <a:p>
            <a:pPr lvl="0" algn="ctr">
              <a:defRPr/>
            </a:pPr>
            <a:r>
              <a:rPr lang="ru-RU" sz="1600" b="1" i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                                                                              В.О.Ключевский.</a:t>
            </a:r>
          </a:p>
          <a:p>
            <a:pPr lvl="0" algn="ctr">
              <a:defRPr/>
            </a:pPr>
            <a:endParaRPr lang="ru-RU" sz="1600" b="1" i="1" kern="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F:\Радонежский\Фрагмент Покрова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2132" y="571480"/>
            <a:ext cx="3296757" cy="53417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857752" y="6143644"/>
            <a:ext cx="4143404" cy="500066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Преподобный Сергий Радонежский.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Фрагмент покрова.</a:t>
            </a:r>
            <a:endParaRPr lang="ru-RU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915467"/>
      </p:ext>
    </p:extLst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Радонежский\img05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3857620" y="1928802"/>
            <a:ext cx="5063170" cy="364333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857620" y="500042"/>
            <a:ext cx="5143536" cy="107157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400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     </a:t>
            </a:r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Рождение будущего духовного светоча совпало с весьма трагическим временем для Руси, покоренной Золотой Ордой и изнывающей от постоянных набегов татар-кочевников и тяжёлых поборов .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 descr="F:\Радонежский\img05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214290"/>
            <a:ext cx="3429023" cy="5526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142844" y="5857892"/>
            <a:ext cx="4500594" cy="785818"/>
          </a:xfrm>
          <a:prstGeom prst="round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Молитва к преподобному Сергию. 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Миниатюра лицевого Жития Сергия Радонежского. Конец </a:t>
            </a:r>
            <a:r>
              <a:rPr lang="en-US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XVI </a:t>
            </a:r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в.</a:t>
            </a:r>
            <a:endParaRPr lang="ru-RU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456675"/>
      </p:ext>
    </p:extLst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80272"/>
            <a:ext cx="4429156" cy="23200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Скругленный прямоугольник 3"/>
          <p:cNvSpPr/>
          <p:nvPr/>
        </p:nvSpPr>
        <p:spPr>
          <a:xfrm>
            <a:off x="142844" y="285728"/>
            <a:ext cx="4286280" cy="2286016"/>
          </a:xfrm>
          <a:prstGeom prst="round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200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     Будущий игумен земли Русской родился, как сказано в житии, у благочестивых родителей – ростовского боярина Кирилла и жены его Марии, в сельце Варницы.</a:t>
            </a:r>
          </a:p>
          <a:p>
            <a:pPr algn="just"/>
            <a:r>
              <a:rPr lang="ru-RU" sz="1200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     Днём рождения преподобного Сергия условно считается 3(16) мая 1314 года. При крещении младенец был наречён Варфоломеем в честь святого апостола Варфоломея. </a:t>
            </a:r>
            <a:r>
              <a:rPr lang="ru-RU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400" dirty="0"/>
          </a:p>
        </p:txBody>
      </p:sp>
      <p:sp>
        <p:nvSpPr>
          <p:cNvPr id="5" name="Табличка 4"/>
          <p:cNvSpPr/>
          <p:nvPr/>
        </p:nvSpPr>
        <p:spPr>
          <a:xfrm>
            <a:off x="4429124" y="2643182"/>
            <a:ext cx="4572032" cy="642942"/>
          </a:xfrm>
          <a:prstGeom prst="plaque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Родители преподобного Сергия. </a:t>
            </a:r>
          </a:p>
          <a:p>
            <a:pPr algn="ctr"/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Миниатюра лицевого Жития Сергия Радонежского. Конец 16 века.</a:t>
            </a:r>
            <a:endParaRPr lang="ru-RU" sz="1400" b="1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44" y="2786058"/>
            <a:ext cx="4047832" cy="3117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Табличка 7"/>
          <p:cNvSpPr/>
          <p:nvPr/>
        </p:nvSpPr>
        <p:spPr>
          <a:xfrm>
            <a:off x="142844" y="6143644"/>
            <a:ext cx="4000528" cy="500066"/>
          </a:xfrm>
          <a:prstGeom prst="plaque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М.Нестеров. </a:t>
            </a:r>
          </a:p>
          <a:p>
            <a:pPr algn="ctr"/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Видение отроку Варфоломею</a:t>
            </a:r>
            <a:endParaRPr lang="ru-RU" sz="1400" b="1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357686" y="3500438"/>
            <a:ext cx="4643470" cy="3214710"/>
          </a:xfrm>
          <a:prstGeom prst="round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     С младенчества Варфоломей отличался от сверстников особым </a:t>
            </a:r>
            <a:r>
              <a:rPr lang="ru-RU" sz="1200" dirty="0" err="1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боголюбием</a:t>
            </a:r>
            <a:r>
              <a:rPr lang="ru-RU" sz="1200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, никогда не выходил из-под родительской воли, был послушным и ласковым ребенком. Лишь одно не давалось ему – обучение грамоте. Наверное, нет ни одного человека, которому не была бы знакома картина М. В. Нестерова «Видение отроку Варфоломею», где художник отразил знаменательный для будущего преподобного момент – встречу с неким схимником, который, помолившись за отрока, благословил его и передал кусочек освещенной просфоры, сказав при этом, что тот больше не будет испытывать затруднений в обучении.</a:t>
            </a:r>
            <a:endParaRPr lang="ru-RU" sz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715977"/>
      </p:ext>
    </p:extLst>
  </p:cSld>
  <p:clrMapOvr>
    <a:masterClrMapping/>
  </p:clrMapOvr>
  <p:transition spd="med">
    <p:strips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3643338" cy="2703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Табличка 3"/>
          <p:cNvSpPr/>
          <p:nvPr/>
        </p:nvSpPr>
        <p:spPr>
          <a:xfrm>
            <a:off x="285720" y="3000372"/>
            <a:ext cx="3857652" cy="357190"/>
          </a:xfrm>
          <a:prstGeom prst="plaque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А.Васнецов.  Скит.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0694" y="1928802"/>
            <a:ext cx="3317898" cy="4071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Табличка 7"/>
          <p:cNvSpPr/>
          <p:nvPr/>
        </p:nvSpPr>
        <p:spPr>
          <a:xfrm>
            <a:off x="5357818" y="6143644"/>
            <a:ext cx="3500462" cy="571504"/>
          </a:xfrm>
          <a:prstGeom prst="plaque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М.Нестеров.</a:t>
            </a:r>
          </a:p>
          <a:p>
            <a:pPr algn="ctr">
              <a:buNone/>
            </a:pPr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Юность преподобного Сергия.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929058" y="428604"/>
            <a:ext cx="5000660" cy="1214446"/>
          </a:xfrm>
          <a:prstGeom prst="roundRect">
            <a:avLst/>
          </a:prstGeom>
          <a:blipFill>
            <a:blip r:embed="rId6" cstate="print"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None/>
            </a:pPr>
            <a:r>
              <a:rPr lang="ru-RU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Очень рано Варфоломей почувствовал склонность к монашеской жизни. Варфоломею было 23 года, когда игумен </a:t>
            </a:r>
            <a:r>
              <a:rPr lang="ru-RU" sz="1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Митрофан</a:t>
            </a:r>
            <a:r>
              <a:rPr lang="ru-RU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постриг его в монашество и нарек именем Сергий. Произошло это 7(20) октября, когда церковь отмечает память римских мучеников Вакха и Сергия.</a:t>
            </a:r>
            <a:endParaRPr lang="ru-RU" sz="1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42844" y="3500438"/>
            <a:ext cx="5000660" cy="3214710"/>
          </a:xfrm>
          <a:prstGeom prst="roundRect">
            <a:avLst/>
          </a:prstGeom>
          <a:blipFill>
            <a:blip r:embed="rId6" cstate="print"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Местом пребывания монаха Сергия стала невысокая пологая гора, прозванная </a:t>
            </a:r>
            <a:r>
              <a:rPr lang="ru-RU" sz="1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Маковец</a:t>
            </a:r>
            <a:r>
              <a:rPr lang="ru-RU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омываемая с двух сторон речками, находящаяся в десяти верстах от Радонежа. Здесь, в тесной келье возле церкви Святой Троицы, он провел долгие годы. Здесь, в своем великом одиночестве, Сергий постиг глубину молитвенного слова и силу его. Говорили, что Сергий долгое время подкармливал медведя, отдавая ему свой хлеб, сам оставаясь голодным. Когда же еды не было, зверь жалобно выл, а Сергий ласково уговаривал его потерпеть. Сюжет с медведем стал любимым для многих русских художников ( М.Нестеров, А.Простев, </a:t>
            </a:r>
            <a:r>
              <a:rPr lang="ru-RU" sz="1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П.Рыженко</a:t>
            </a:r>
            <a:r>
              <a:rPr lang="ru-RU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др.), он запечатлен даже на входе в ворота Троице-Сергиевой лавры.</a:t>
            </a:r>
            <a:endParaRPr lang="ru-RU" sz="1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0000"/>
                <a:lumOff val="40000"/>
              </a:schemeClr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071678"/>
            <a:ext cx="7620000" cy="3743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357158" y="357166"/>
            <a:ext cx="8501122" cy="1571636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Несмотря на то, что монах Сергий вел отшельническую жизнь, слух о нем и церкви среди лесов распространялся по округе. К нему потянулись иноки, искавшие уединение, особого монашеского подвига и руководства в нём. Ведь здесь надо было, претерпевая лишения, самим возводить монашеские </a:t>
            </a:r>
            <a:r>
              <a:rPr lang="ru-RU" sz="1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келии</a:t>
            </a:r>
            <a:r>
              <a:rPr lang="ru-RU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благоустраивать монастырь, а также носить воду, заготавливать дрова, печь хлеб, шить одежду, мастерить посуду. И изо дня в день следовало нести монашеское послушание. Крепкая вера, истинное благочестие побеждали трудности такой жизни. В самые же сложные моменты преподобный Сергий своим примером поднимал дух монашеской братии. </a:t>
            </a:r>
            <a:endParaRPr lang="ru-RU" sz="1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2910" y="6000768"/>
            <a:ext cx="7643866" cy="500066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М.В.Нестеров.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Труды преподобного Сергия (триптих), 1896-1897</a:t>
            </a:r>
            <a:endParaRPr lang="ru-RU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/>
            </a:gs>
            <a:gs pos="64999">
              <a:srgbClr val="F0EBD5"/>
            </a:gs>
            <a:gs pos="100000">
              <a:srgbClr val="D1C39F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с двумя вырезанными противолежащими углами 2"/>
          <p:cNvSpPr/>
          <p:nvPr/>
        </p:nvSpPr>
        <p:spPr>
          <a:xfrm>
            <a:off x="214282" y="142852"/>
            <a:ext cx="4286280" cy="2786082"/>
          </a:xfrm>
          <a:prstGeom prst="snip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В монашеском устроении Сергий совершил самый настоящий переворот. Он положил начало тому, что на Руси появились монахи-пустынники. Он устроил обитель с общежительным уставом вдали от поселений, в глухих лесах Московского княжества. Здесь иноки обретались совместно в евангельской любви, единомыслии и, говоря современным языкам, экономическом единстве. </a:t>
            </a:r>
          </a:p>
          <a:p>
            <a:pPr algn="just"/>
            <a:r>
              <a:rPr lang="ru-RU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В дальнейшем созданный преподобным Сергием Свято – Троицкий монастырь стал одним из главных центров русской православной средневековой культуры.</a:t>
            </a:r>
            <a:endParaRPr lang="ru-RU" sz="1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H:\Радонежский\img05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76" y="285728"/>
            <a:ext cx="4071966" cy="5143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4429124" y="6000768"/>
            <a:ext cx="4500594" cy="64294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Миниатюра Строительство Троицкого монастыря</a:t>
            </a:r>
          </a:p>
          <a:p>
            <a:pPr algn="ctr"/>
            <a:r>
              <a:rPr lang="ru-RU" sz="12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Из рукописи «Житие Преподобного Сергия Радонежского»,  1592 год</a:t>
            </a:r>
            <a:endParaRPr lang="ru-RU" sz="1200" b="1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email">
            <a:lum bright="-30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28" y="3025380"/>
            <a:ext cx="1729733" cy="28539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214282" y="6000768"/>
            <a:ext cx="3857652" cy="64294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Лицевое Житие Преподобного Сергия Радонежского. XVI в. Из собрания Троице-Сергиевой Лавры</a:t>
            </a:r>
            <a:r>
              <a:rPr lang="ru-RU" sz="1200" dirty="0" smtClean="0"/>
              <a:t>.</a:t>
            </a:r>
            <a:endParaRPr lang="ru-RU" sz="1200" dirty="0"/>
          </a:p>
        </p:txBody>
      </p:sp>
    </p:spTree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/>
            </a:gs>
            <a:gs pos="64999">
              <a:srgbClr val="F0EBD5"/>
            </a:gs>
            <a:gs pos="100000">
              <a:srgbClr val="D1C39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000496" y="3214686"/>
            <a:ext cx="5000660" cy="3000396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	Авторитет самого Сергия чрезвычайно велик не только среди братии монастыря, но и среди церковных и государственных деятелей того времени. </a:t>
            </a:r>
            <a:r>
              <a:rPr lang="ru-RU" sz="1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Молитвенность</a:t>
            </a:r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смирение, кротость, </a:t>
            </a:r>
            <a:r>
              <a:rPr lang="ru-RU" sz="1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нестяжание</a:t>
            </a:r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трудолюбие, какая-то особая духовная незаурядность, глубина ума вызывали у современников исключительное уважение к преподобному; еще при жизни игумен Сергий почитался в народе как святой. «Ангелов </a:t>
            </a:r>
            <a:r>
              <a:rPr lang="ru-RU" sz="1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собеседниче</a:t>
            </a:r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», - говорили о нем. Позднее стали прибавлять: «Отечеству нашему пресветлый </a:t>
            </a:r>
            <a:r>
              <a:rPr lang="ru-RU" sz="1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светильниче</a:t>
            </a:r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».</a:t>
            </a:r>
            <a:endParaRPr lang="ru-RU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4000496" y="0"/>
            <a:ext cx="4929222" cy="2428868"/>
          </a:xfrm>
          <a:prstGeom prst="horizontalScroll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«А ни о чем бесполезном не нужно заботиться, но следует уповать и взирать на Бога, Который может кормить нас, и одевать, и обо всех наших делах заботиться: и от него следует ожидать всего, что нужно доброго и полезного душам и телам нашим». </a:t>
            </a:r>
          </a:p>
          <a:p>
            <a:pPr algn="just"/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</a:t>
            </a:r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 </a:t>
            </a:r>
            <a:r>
              <a:rPr lang="ru-RU" sz="1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прп</a:t>
            </a:r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Сергий Радонежский</a:t>
            </a:r>
            <a:endParaRPr lang="ru-RU" sz="1400" b="1" i="1" kern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642918"/>
            <a:ext cx="3643338" cy="5186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214282" y="6072206"/>
            <a:ext cx="3714776" cy="500066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Дионисий. Икона «Сергий Радонежский в житии», XV век</a:t>
            </a:r>
            <a:endParaRPr lang="ru-RU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2000">
              <a:schemeClr val="accent2">
                <a:lumMod val="60000"/>
                <a:lumOff val="40000"/>
                <a:alpha val="84000"/>
              </a:schemeClr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14612" y="2285992"/>
            <a:ext cx="32147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C00000"/>
                </a:solidFill>
                <a:latin typeface="Arial Black" pitchFamily="34" charset="0"/>
              </a:rPr>
              <a:t>.</a:t>
            </a:r>
            <a:endParaRPr lang="ru-RU" sz="16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2198" y="1643050"/>
            <a:ext cx="2462962" cy="4162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2" name="Picture 2" descr="F:\Радонежский\img06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1785926"/>
            <a:ext cx="2388070" cy="3857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285720" y="5857892"/>
            <a:ext cx="3786214" cy="642942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Явление красных птиц.</a:t>
            </a:r>
          </a:p>
          <a:p>
            <a:pPr algn="ctr"/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Клеймо с иконы «Сергий с житием»</a:t>
            </a:r>
            <a:endParaRPr lang="ru-RU" sz="1400" b="1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Табличка 8"/>
          <p:cNvSpPr/>
          <p:nvPr/>
        </p:nvSpPr>
        <p:spPr>
          <a:xfrm>
            <a:off x="357158" y="285728"/>
            <a:ext cx="8286840" cy="1214446"/>
          </a:xfrm>
          <a:prstGeom prst="plaque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Своими неустанными духовными трудами, подвижничеством преподобный Сергий взрастил немало учеников, или «собеседников», «</a:t>
            </a:r>
            <a:r>
              <a:rPr lang="ru-RU" sz="1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сотаинников</a:t>
            </a:r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», испытавших его духовное влияние, которые расходились по Руси, создавали новые монастыри,</a:t>
            </a:r>
          </a:p>
          <a:p>
            <a:pPr algn="just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подобные Свято – Троицкому.</a:t>
            </a:r>
            <a:endParaRPr lang="ru-RU" sz="1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071802" y="2214554"/>
            <a:ext cx="2714644" cy="3000396"/>
          </a:xfrm>
          <a:prstGeom prst="roundRect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Прообразом явления на </a:t>
            </a:r>
            <a:r>
              <a:rPr lang="ru-RU" sz="1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Маковце</a:t>
            </a:r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учеников-последователей преподобного Сергия было видение им множества птиц, заполнивших его </a:t>
            </a:r>
            <a:r>
              <a:rPr lang="ru-RU" sz="1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келию</a:t>
            </a:r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 Этот сюжет из жития Сергия был запечатлен  многими художниками.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72066" y="5857892"/>
            <a:ext cx="3929090" cy="700086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Ефошкин</a:t>
            </a:r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С. Преподобный Сергий Радонежский. Видение птиц.</a:t>
            </a:r>
            <a:endParaRPr lang="ru-RU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strips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75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3702" y="1285860"/>
            <a:ext cx="2326021" cy="4714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214290"/>
            <a:ext cx="5929354" cy="2447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Табличка 8"/>
          <p:cNvSpPr/>
          <p:nvPr/>
        </p:nvSpPr>
        <p:spPr>
          <a:xfrm>
            <a:off x="285720" y="3357562"/>
            <a:ext cx="6215106" cy="2857520"/>
          </a:xfrm>
          <a:prstGeom prst="plaque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Учениками Сергия Радонежского было основано более 50 монастырей в разных концах Руси. Все эти обители жили по уставу преподобного Сергия. Митрополит Московский и Коломенский </a:t>
            </a:r>
            <a:r>
              <a:rPr lang="ru-RU" sz="1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Макарий</a:t>
            </a:r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(Булгаков) писал в своей «Истории Русской церкви»: «Заслуга преподобного Сергия для русского монашества состоит не в том одном, что он основал Свято-Троицкую Лавру, а равно и в том, что в те времена монастыри были центрами духовного и физического врачевания, просвещения, где переписывались книги, создавались иконы, велись летописи, учреждались библиотеки, школы, где учились жить и поступать по совести.</a:t>
            </a:r>
            <a:endParaRPr lang="ru-RU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5720" y="2857496"/>
            <a:ext cx="6072230" cy="42862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С. </a:t>
            </a:r>
            <a:r>
              <a:rPr lang="ru-RU" sz="1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Ефошкин</a:t>
            </a:r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Троице-Сергиева Лавра.</a:t>
            </a:r>
            <a:endParaRPr lang="ru-RU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28926" y="6286520"/>
            <a:ext cx="6072230" cy="42862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В.Самсонов.  Родник Сергия Радонежского</a:t>
            </a:r>
            <a:endParaRPr lang="ru-RU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693" y="285728"/>
            <a:ext cx="5629315" cy="3940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42844" y="3357562"/>
            <a:ext cx="884462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7030A0"/>
              </a:solidFill>
            </a:endParaRPr>
          </a:p>
          <a:p>
            <a:pPr algn="ctr"/>
            <a:endParaRPr lang="ru-RU" b="1" dirty="0">
              <a:solidFill>
                <a:srgbClr val="7030A0"/>
              </a:solidFill>
            </a:endParaRPr>
          </a:p>
          <a:p>
            <a:pPr algn="ctr"/>
            <a:endParaRPr lang="ru-RU" b="1" dirty="0" smtClean="0">
              <a:solidFill>
                <a:srgbClr val="7030A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Дорогие читатели!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В истории любого народа есть имена, составляющие его славу и гордость, имена-символы. Имя Преподобного Сергия Радонежского – одно из таких имен. Основатель Троице-Сергиевой Лавры, учитель и наставник многих десятков русских святых, канонизированных Церковью, Преподобный стал поистине игуменом и заступником всей Русской Земли, образцом кротости и смирения для монахов и мирян.    </a:t>
            </a:r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4143372" y="142852"/>
            <a:ext cx="4786346" cy="1232303"/>
          </a:xfrm>
          <a:prstGeom prst="horizontalScroll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«…Похвала наша Сергию не ему пользу приносит,  но для нас спасением будет духовным».                                                                                                                           </a:t>
            </a:r>
            <a:r>
              <a:rPr lang="ru-RU" sz="1400" b="1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Епифаний</a:t>
            </a:r>
            <a:r>
              <a:rPr lang="ru-RU" sz="14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Премудрый</a:t>
            </a:r>
            <a:endParaRPr lang="ru-RU" sz="14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10" y="3357562"/>
            <a:ext cx="3714776" cy="2526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3570" y="642918"/>
            <a:ext cx="3330930" cy="4643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5429256" y="5572140"/>
            <a:ext cx="35004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14282" y="285728"/>
            <a:ext cx="5214974" cy="2857520"/>
          </a:xfrm>
          <a:prstGeom prst="roundRect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2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Однако поначалу не все гладко было во вновь созданной обители, особенно в то время, когда вводился общежительный устав. Видя, что часть братии противится новому порядку и не внимает увещеваниям, Сергий, ставший к тому времени игуменом Лавры, принимает решение покинуть ее. Так  он оказывается на реке </a:t>
            </a:r>
            <a:r>
              <a:rPr lang="ru-RU" sz="1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Киржач</a:t>
            </a:r>
            <a:r>
              <a:rPr lang="ru-RU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где начинает строительство нового монастыря. Часть </a:t>
            </a:r>
            <a:r>
              <a:rPr lang="ru-RU" sz="1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радонежских</a:t>
            </a:r>
            <a:r>
              <a:rPr lang="ru-RU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монахов следует за Сергием. Оставшиеся начинают осознавать свои заблуждения и обращаются к митрополиту Московскому Алексию с просьбой вернуть с просьбой вернуть его в обитель. Внимая зову раскаявшихся, преподобный возвращается и вновь принимается за прежние труды, то как простой монах, то как политик - государственник. </a:t>
            </a:r>
            <a:br>
              <a:rPr lang="ru-RU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endParaRPr lang="ru-RU" sz="1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Табличка 8"/>
          <p:cNvSpPr/>
          <p:nvPr/>
        </p:nvSpPr>
        <p:spPr>
          <a:xfrm>
            <a:off x="5286380" y="5500702"/>
            <a:ext cx="3714776" cy="628648"/>
          </a:xfrm>
          <a:prstGeom prst="plaque">
            <a:avLst/>
          </a:prstGeom>
          <a:blipFill>
            <a:blip r:embed="rId5" cstate="print"/>
            <a:tile tx="0" ty="0" sx="100000" sy="100000" flip="none" algn="tl"/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М.Н.Нестеров. Преподобный Сергий Радонежский </a:t>
            </a:r>
          </a:p>
        </p:txBody>
      </p:sp>
      <p:sp>
        <p:nvSpPr>
          <p:cNvPr id="10" name="Табличка 9"/>
          <p:cNvSpPr/>
          <p:nvPr/>
        </p:nvSpPr>
        <p:spPr>
          <a:xfrm>
            <a:off x="357158" y="6072206"/>
            <a:ext cx="4429156" cy="628648"/>
          </a:xfrm>
          <a:prstGeom prst="plaque">
            <a:avLst/>
          </a:prstGeom>
          <a:blipFill>
            <a:blip r:embed="rId5" cstate="print"/>
            <a:tile tx="0" ty="0" sx="100000" sy="100000" flip="none" algn="tl"/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С.Ефошкин</a:t>
            </a:r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Преподобный Сергий. По Руси.</a:t>
            </a:r>
            <a:endParaRPr lang="ru-RU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accent2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71934" y="142852"/>
            <a:ext cx="4857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200" b="1" dirty="0">
              <a:solidFill>
                <a:srgbClr val="00206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44" y="785794"/>
            <a:ext cx="3357586" cy="41122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6764" y="3214686"/>
            <a:ext cx="3621450" cy="2688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Скругленный прямоугольник 7"/>
          <p:cNvSpPr/>
          <p:nvPr/>
        </p:nvSpPr>
        <p:spPr>
          <a:xfrm>
            <a:off x="4000496" y="6072206"/>
            <a:ext cx="4929190" cy="642918"/>
          </a:xfrm>
          <a:prstGeom prst="roundRect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Икона «Святые Сергий Радонежский и Дмитрий Донской», написанная священником Сергеем Симаковым в XX в.</a:t>
            </a:r>
            <a:endParaRPr lang="ru-RU" sz="1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Табличка 6"/>
          <p:cNvSpPr/>
          <p:nvPr/>
        </p:nvSpPr>
        <p:spPr>
          <a:xfrm>
            <a:off x="3571868" y="357166"/>
            <a:ext cx="5429288" cy="2500330"/>
          </a:xfrm>
          <a:prstGeom prst="plaque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Одно из самых значительных событий российской средневековой истории 14 века – </a:t>
            </a:r>
            <a:r>
              <a:rPr lang="ru-RU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hlinkClick r:id="rId5"/>
              </a:rPr>
              <a:t>Куликовская битва</a:t>
            </a:r>
            <a:r>
              <a:rPr lang="ru-RU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- всегда воспринималась в исторической памяти русского народа в двух измерениях: материальном и духовном. Если в материальном измерении битва была важнейшей военно-политической победой над Ордой, положившей начало освобождению Руси от ордынского ига и становлению Российского государства, то в измерении духовном сражение с Мамаевой Ордой на Дону понималось как победа над силами зла, как начало духовного становления России с ее православной верой как главной нравственной опорой русских людей. </a:t>
            </a:r>
          </a:p>
          <a:p>
            <a:pPr algn="ctr"/>
            <a:endParaRPr lang="ru-RU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57158" y="5214950"/>
            <a:ext cx="3714776" cy="642918"/>
          </a:xfrm>
          <a:prstGeom prst="roundRect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Дмитрий Донской у Сергия Радонежского. Миниатюра лицевого «Жития Сергия Радонежского». XVI в.</a:t>
            </a:r>
            <a:endParaRPr lang="ru-RU" sz="1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2000">
              <a:schemeClr val="accent6">
                <a:lumMod val="75000"/>
              </a:schemeClr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2357430"/>
            <a:ext cx="4141492" cy="3009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928662" y="428604"/>
            <a:ext cx="66437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200" dirty="0" smtClean="0">
                <a:latin typeface="Arial" pitchFamily="34" charset="0"/>
                <a:cs typeface="Arial" pitchFamily="34" charset="0"/>
              </a:rPr>
            </a:br>
            <a:endParaRPr lang="ru-RU" sz="12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1971" y="2357430"/>
            <a:ext cx="4115423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Табличка 8"/>
          <p:cNvSpPr/>
          <p:nvPr/>
        </p:nvSpPr>
        <p:spPr>
          <a:xfrm>
            <a:off x="285720" y="214290"/>
            <a:ext cx="8715436" cy="1785950"/>
          </a:xfrm>
          <a:prstGeom prst="plaqu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Победа на Куликовом поле в народной памяти персонифицировалась в образах двух ее главных действующих лиц, ставших в разное время святыми Русской православной церкви и популярными героями нашей российской истории. Если великий </a:t>
            </a:r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hlinkClick r:id="rId4"/>
              </a:rPr>
              <a:t>князь московский Дмитрий Иванович</a:t>
            </a:r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под руководством которого были разгромлены полчища врагов, стал олицетворением силы и могущества Московской Руси, то игумен Троицкого монастыря </a:t>
            </a:r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hlinkClick r:id="rId5"/>
              </a:rPr>
              <a:t>Сергий Радонежский </a:t>
            </a:r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стал олицетворением духовной победы над врагами. </a:t>
            </a:r>
            <a:endParaRPr lang="ru-RU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85720" y="5572140"/>
            <a:ext cx="4071966" cy="928694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А. </a:t>
            </a:r>
            <a:r>
              <a:rPr lang="ru-RU" sz="1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Кившенко</a:t>
            </a:r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 </a:t>
            </a:r>
          </a:p>
          <a:p>
            <a:pPr algn="ctr"/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Посещение великим князем </a:t>
            </a:r>
            <a:r>
              <a:rPr lang="ru-RU" sz="14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Димитрием</a:t>
            </a:r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Сергия Радонежского перед выступлением в поход на татар.</a:t>
            </a:r>
            <a:endParaRPr lang="ru-RU" sz="1400" b="1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786314" y="5572140"/>
            <a:ext cx="4071998" cy="928694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Э.Лисснер</a:t>
            </a:r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algn="ctr"/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Троице-Сергиева лавра. Благословение Сергием Радонежским Дмитрия Донского .</a:t>
            </a:r>
            <a:endParaRPr lang="ru-RU" sz="1400" b="1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214810" y="285728"/>
            <a:ext cx="4500594" cy="264320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Великого князя Московского за его воинскую доблесть и государственную мудрость русский народ стал называть «Донским», а Сергия Радонежского – «игуменом земли Русской».</a:t>
            </a:r>
            <a:br>
              <a:rPr lang="ru-RU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 сознании русского народа именно Сергий Радонежский благословил великое дело освобождения Руси от ордынского ига. И хотя в Житии Сергия непосредственно </a:t>
            </a:r>
            <a:r>
              <a:rPr lang="ru-RU" sz="1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Куликовским</a:t>
            </a:r>
            <a:r>
              <a:rPr lang="ru-RU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событиям отведены всего две небольшие главы, но в народной памяти Сергий всегда был прочно связан с Куликовской битвой и Куликовым полем.</a:t>
            </a:r>
            <a:endParaRPr lang="ru-RU" sz="1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86248" y="1714488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1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2051" name="Picture 3" descr="F:\Радонежский\0010-010-KHram-pamjatnik-Prepodobnomu-Sergiju-Radonezhskomu-na-pole-Kulikovom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76" y="3286124"/>
            <a:ext cx="3500462" cy="2360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F:\Радонежский\памятник -колонна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357166"/>
            <a:ext cx="3545650" cy="4790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4000496" y="5857892"/>
            <a:ext cx="4857784" cy="771524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Arial Black" pitchFamily="34" charset="0"/>
              </a:rPr>
              <a:t>Храм-памятник во имя преподобного Сергия Радонежского на Красном холме Куликова поля 1913-18 гг. Современный вид</a:t>
            </a:r>
            <a:endParaRPr lang="ru-RU" sz="12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5429264"/>
            <a:ext cx="3571900" cy="771524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Колонна-памятник Д.Донскому на Красном холме Куликова поля 1848-1850гг, архитектор А.П.Брюллов на Куликовом поле</a:t>
            </a:r>
            <a:endParaRPr lang="ru-RU" sz="1200" dirty="0">
              <a:solidFill>
                <a:schemeClr val="tx1"/>
              </a:solidFill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785818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D00000"/>
                </a:solidFill>
                <a:latin typeface="Arial" pitchFamily="34" charset="0"/>
                <a:cs typeface="Arial" pitchFamily="34" charset="0"/>
              </a:rPr>
              <a:t>Во 2 разделе выставки «Сергий Радонежский. Личность и эпоха» </a:t>
            </a:r>
            <a:br>
              <a:rPr lang="ru-RU" sz="1800" b="1" dirty="0" smtClean="0">
                <a:solidFill>
                  <a:srgbClr val="D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D00000"/>
                </a:solidFill>
                <a:latin typeface="Arial" pitchFamily="34" charset="0"/>
                <a:cs typeface="Arial" pitchFamily="34" charset="0"/>
              </a:rPr>
              <a:t>вы познакомитесь с книгами, посвященными житию и подвигам </a:t>
            </a:r>
            <a:br>
              <a:rPr lang="ru-RU" sz="1800" b="1" dirty="0" smtClean="0">
                <a:solidFill>
                  <a:srgbClr val="D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D00000"/>
                </a:solidFill>
                <a:latin typeface="Arial" pitchFamily="34" charset="0"/>
                <a:cs typeface="Arial" pitchFamily="34" charset="0"/>
              </a:rPr>
              <a:t>Сергия Радонежского.</a:t>
            </a:r>
            <a:endParaRPr lang="ru-RU" sz="1800" b="1" dirty="0">
              <a:solidFill>
                <a:srgbClr val="D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1214422"/>
            <a:ext cx="1168467" cy="1714512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3834" y="3286124"/>
            <a:ext cx="1073043" cy="150848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13" name="Табличка 12"/>
          <p:cNvSpPr/>
          <p:nvPr/>
        </p:nvSpPr>
        <p:spPr>
          <a:xfrm>
            <a:off x="1785918" y="1142984"/>
            <a:ext cx="6858048" cy="571504"/>
          </a:xfrm>
          <a:prstGeom prst="plaqu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Житие преподобного Сергия Радонежского / сост., </a:t>
            </a:r>
            <a:r>
              <a:rPr lang="ru-RU" sz="1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послесл</a:t>
            </a:r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и </a:t>
            </a:r>
            <a:r>
              <a:rPr lang="ru-RU" sz="1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коммент</a:t>
            </a:r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В.В. Колесова. – М. : Сов. Россия, 1991. – 368 с. : ил.</a:t>
            </a:r>
            <a:endParaRPr lang="ru-RU" sz="1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500166" y="1857364"/>
            <a:ext cx="7215238" cy="128588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Духовный символ единения Руси после Куликовской битвы 1380года, Сергий Радонежский как образ литературы и реальная личность часто привлекал к себе художников слова. В книге публикуется текс Жития Сергия Радонежского, написанного сподвижником Андрея Рублева </a:t>
            </a:r>
            <a:r>
              <a:rPr lang="ru-RU" sz="12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Епифанием</a:t>
            </a:r>
            <a:r>
              <a:rPr lang="ru-RU" sz="12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Премудрым, а так же дополнения из других средневековых сочинений. </a:t>
            </a:r>
          </a:p>
          <a:p>
            <a:pPr algn="just"/>
            <a:r>
              <a:rPr lang="ru-RU" sz="12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Издание иллюстрировано миниатюрами из лицевой рукописи Жития и изображениями древнерусской иконописи.</a:t>
            </a:r>
            <a:endParaRPr lang="ru-RU" sz="1200" b="1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Табличка 14"/>
          <p:cNvSpPr/>
          <p:nvPr/>
        </p:nvSpPr>
        <p:spPr>
          <a:xfrm>
            <a:off x="285720" y="3286124"/>
            <a:ext cx="6143668" cy="571504"/>
          </a:xfrm>
          <a:prstGeom prst="plaqu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ru-RU" sz="1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Клосс</a:t>
            </a:r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Б.М. Избранные труды. Т. 1. Житие Сергия Радонежского. – М. : Языки русской культуры, 1998. – 564 с. – (Язык. Семиотика. Культура).</a:t>
            </a:r>
            <a:endParaRPr lang="ru-RU" sz="1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85786" y="3929066"/>
            <a:ext cx="6357982" cy="92869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i="1" dirty="0" smtClean="0">
                <a:solidFill>
                  <a:srgbClr val="D00000"/>
                </a:solidFill>
                <a:latin typeface="Arial" pitchFamily="34" charset="0"/>
                <a:cs typeface="Arial" pitchFamily="34" charset="0"/>
              </a:rPr>
              <a:t>     Автором выявлено в архивных хранилищах России и других стран более 400 рукописей, содержащих сведения о жизни и чудесах Преподобного Сергия Радонежского. В книге приводятся новые факты биографии Сергия, публикации важнейших редакций Жития Сергия Радонежского.</a:t>
            </a:r>
            <a:endParaRPr lang="ru-RU" sz="1200" b="1" i="1" dirty="0">
              <a:solidFill>
                <a:srgbClr val="D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5" descr="F:\Радонежский\img05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04" y="5072074"/>
            <a:ext cx="1139550" cy="1643074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10" name="Табличка 9"/>
          <p:cNvSpPr/>
          <p:nvPr/>
        </p:nvSpPr>
        <p:spPr>
          <a:xfrm>
            <a:off x="1857356" y="4929198"/>
            <a:ext cx="7000924" cy="785818"/>
          </a:xfrm>
          <a:prstGeom prst="plaqu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      Преподобный Сергий Радонежский – великий подвижник земли Русской  / </a:t>
            </a:r>
            <a:r>
              <a:rPr lang="ru-RU" sz="1200" b="1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Гос</a:t>
            </a:r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. </a:t>
            </a:r>
            <a:r>
              <a:rPr lang="ru-RU" sz="1200" b="1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военно</a:t>
            </a:r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 - </a:t>
            </a:r>
            <a:r>
              <a:rPr lang="ru-RU" sz="1200" b="1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историч</a:t>
            </a:r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.  и природный музей - заповедник «Куликово поле», Сергиево- Посадский </a:t>
            </a:r>
            <a:r>
              <a:rPr lang="ru-RU" sz="1200" b="1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Гос</a:t>
            </a:r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. </a:t>
            </a:r>
            <a:r>
              <a:rPr lang="ru-RU" sz="1200" b="1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историко</a:t>
            </a:r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 – </a:t>
            </a:r>
            <a:r>
              <a:rPr lang="ru-RU" sz="1200" b="1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худож</a:t>
            </a:r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. музей – заповедник, Свято – Троицкая Сергиева Лавра. – М. : Новости, 2004. – 183 с. : ил., фото.</a:t>
            </a:r>
            <a:endParaRPr lang="ru-RU" dirty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14480" y="5786454"/>
            <a:ext cx="7072362" cy="92869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i="1" dirty="0" smtClean="0">
                <a:solidFill>
                  <a:srgbClr val="D00000"/>
                </a:solidFill>
                <a:latin typeface="Arial" pitchFamily="34" charset="0"/>
                <a:cs typeface="Arial" pitchFamily="34" charset="0"/>
              </a:rPr>
              <a:t>     Примером своей жизни, высотой своего духа Преподобный Сергий поднял упавший дух родного народа, пробудил в нем доверие к себе, к своим силам, вдохнул веру в свое будущее. Он вышел из нас, был плоть от плоти нашей и кость от костей наших, а поднялся на такую высоту, о которой мы и не чаяли, чтобы она кому-нибудь из наших была доступна.</a:t>
            </a:r>
            <a:endParaRPr lang="ru-RU" sz="1200" b="1" i="1" dirty="0">
              <a:solidFill>
                <a:srgbClr val="D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4" grpId="0" animBg="1"/>
      <p:bldP spid="15" grpId="0" animBg="1"/>
      <p:bldP spid="16" grpId="0" animBg="1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8000">
              <a:schemeClr val="accent6">
                <a:lumMod val="60000"/>
                <a:lumOff val="40000"/>
                <a:alpha val="98000"/>
              </a:schemeClr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path path="rect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Радонежский\Борисов 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44" y="714356"/>
            <a:ext cx="1294342" cy="1928826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</p:pic>
      <p:sp>
        <p:nvSpPr>
          <p:cNvPr id="7" name="Табличка 6"/>
          <p:cNvSpPr/>
          <p:nvPr/>
        </p:nvSpPr>
        <p:spPr>
          <a:xfrm>
            <a:off x="1857356" y="500042"/>
            <a:ext cx="7000924" cy="571504"/>
          </a:xfrm>
          <a:prstGeom prst="plaqu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D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Борисов, Н.С. Сергий Радонежский / Николай Сергеевич Борисов. – 4-е изд. – М . : Молодая гвардия, 2009. – 296 с. : ил., фото. – (Жизнь замечательных людей. Биографии : </a:t>
            </a:r>
            <a:r>
              <a:rPr lang="ru-RU" sz="1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вып</a:t>
            </a:r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1192). </a:t>
            </a:r>
            <a:endParaRPr lang="ru-RU" sz="1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500166" y="1214422"/>
            <a:ext cx="7286676" cy="200026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Впервые в серии «Жизнь замечательных людей» выходит жизнеописание одного из величайших русских святых — преподобного Сергия, Радонежского чудотворца. «Игуменом земли Русской» называли его еще при жизни. Но жизнь Сергия отнюдь не замыкалась в стенах созданного им Троицкого монастыря; его по праву считают крупным политическим деятелем эпохи Куликовской битвы. Так что же это был за человек? Какую роль сыграл он в истории России? Каковы были его нравственные идеалы и политические взгляды? Как складывались его отношения с «сильными мира сего»? Автор книги, известный историк Николай Сергеевич Борисов, на основании многолетнего и скрупулезного исследования всех сохранившихся источников восстанавливает подлинную, а не легендарную биографию нашего великого соотечественника.</a:t>
            </a:r>
            <a:endParaRPr lang="ru-RU" sz="1200" b="1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361880">
            <a:off x="7376729" y="2978171"/>
            <a:ext cx="1417095" cy="2099400"/>
          </a:xfrm>
          <a:prstGeom prst="rect">
            <a:avLst/>
          </a:prstGeom>
          <a:noFill/>
          <a:ln w="34925">
            <a:solidFill>
              <a:srgbClr val="FFFFFF"/>
            </a:solidFill>
            <a:miter lim="800000"/>
            <a:headEnd/>
            <a:tailE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sp>
        <p:nvSpPr>
          <p:cNvPr id="10" name="Табличка 9"/>
          <p:cNvSpPr/>
          <p:nvPr/>
        </p:nvSpPr>
        <p:spPr>
          <a:xfrm>
            <a:off x="214282" y="3286124"/>
            <a:ext cx="6143668" cy="571504"/>
          </a:xfrm>
          <a:prstGeom prst="plaqu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Сергий Радонежский. – М. : Патриот, 1991. – 540 с. : ил.</a:t>
            </a:r>
            <a:endParaRPr lang="ru-RU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28662" y="3929066"/>
            <a:ext cx="6143668" cy="64294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Историко-художественная иллюстрированная книга о великом подвижнике Русской земли Преподобном Сергии Радонежском. Представлены лучшие образцы древнерусской литературы о нем.</a:t>
            </a:r>
            <a:endParaRPr lang="ru-RU" sz="1200" b="1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44" y="4857760"/>
            <a:ext cx="1226322" cy="1656332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</p:pic>
      <p:sp>
        <p:nvSpPr>
          <p:cNvPr id="13" name="Табличка 12"/>
          <p:cNvSpPr/>
          <p:nvPr/>
        </p:nvSpPr>
        <p:spPr>
          <a:xfrm>
            <a:off x="1714480" y="4786322"/>
            <a:ext cx="6357982" cy="642942"/>
          </a:xfrm>
          <a:prstGeom prst="plaqu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Китаева, Л. В. Сергий Радонежский : </a:t>
            </a:r>
            <a:r>
              <a:rPr lang="en-US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[ </a:t>
            </a:r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для сред. </a:t>
            </a:r>
            <a:r>
              <a:rPr lang="ru-RU" sz="1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шк</a:t>
            </a:r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возраста </a:t>
            </a:r>
            <a:r>
              <a:rPr lang="en-US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]</a:t>
            </a:r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/ Л. Китаева ; </a:t>
            </a:r>
            <a:r>
              <a:rPr lang="en-US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ru-RU" sz="1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худож</a:t>
            </a:r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А. Мазин</a:t>
            </a:r>
            <a:r>
              <a:rPr lang="en-US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]</a:t>
            </a:r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. – М. : Белый город, 2012. – 47 с. : ил. – (История России).</a:t>
            </a:r>
            <a:endParaRPr lang="ru-RU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500166" y="5500702"/>
            <a:ext cx="7358114" cy="114300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i="1" dirty="0" smtClean="0">
                <a:solidFill>
                  <a:srgbClr val="D00000"/>
                </a:solidFill>
                <a:latin typeface="Arial" pitchFamily="34" charset="0"/>
                <a:cs typeface="Arial" pitchFamily="34" charset="0"/>
              </a:rPr>
              <a:t>      Сергей Радонежский – один из самых почитаемых русских святых, основатель Троице - </a:t>
            </a:r>
            <a:r>
              <a:rPr lang="ru-RU" sz="1200" b="1" i="1" dirty="0" err="1" smtClean="0">
                <a:solidFill>
                  <a:srgbClr val="D00000"/>
                </a:solidFill>
                <a:latin typeface="Arial" pitchFamily="34" charset="0"/>
                <a:cs typeface="Arial" pitchFamily="34" charset="0"/>
              </a:rPr>
              <a:t>Сергиевого</a:t>
            </a:r>
            <a:r>
              <a:rPr lang="ru-RU" sz="1200" b="1" i="1" dirty="0" smtClean="0">
                <a:solidFill>
                  <a:srgbClr val="D00000"/>
                </a:solidFill>
                <a:latin typeface="Arial" pitchFamily="34" charset="0"/>
                <a:cs typeface="Arial" pitchFamily="34" charset="0"/>
              </a:rPr>
              <a:t> монастыря, строитель русской духовной культуры. Явился идейным вдохновителем Куликовской битвы. Своей беспримерной скромностью и даром чудотворения снискал любовь и современников, и потомков.</a:t>
            </a:r>
            <a:endParaRPr lang="ru-RU" sz="1200" b="1" i="1" dirty="0">
              <a:solidFill>
                <a:srgbClr val="D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2060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8082" y="2643182"/>
            <a:ext cx="1272964" cy="1928826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285728"/>
            <a:ext cx="1234731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4" name="Табличка 13"/>
          <p:cNvSpPr/>
          <p:nvPr/>
        </p:nvSpPr>
        <p:spPr>
          <a:xfrm>
            <a:off x="1714480" y="285728"/>
            <a:ext cx="6429420" cy="714380"/>
          </a:xfrm>
          <a:prstGeom prst="plaqu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Балашов, Д. М. Похвала Сергию : исторический роман / Дмитрий Михайлович Балашов. – М. : АСТ : </a:t>
            </a:r>
            <a:r>
              <a:rPr lang="ru-RU" sz="1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Астрель</a:t>
            </a:r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Хранитель, 2007. – 841 с.</a:t>
            </a:r>
            <a:endParaRPr lang="ru-RU" sz="1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Табличка 14"/>
          <p:cNvSpPr/>
          <p:nvPr/>
        </p:nvSpPr>
        <p:spPr>
          <a:xfrm>
            <a:off x="285720" y="2500306"/>
            <a:ext cx="6500858" cy="785818"/>
          </a:xfrm>
          <a:prstGeom prst="plaqu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Балашов, Д. М. Сергий Радонежский : вторая книга трилогии «Святая Русь» / Дмитрий Михайлович Балашов. – М. : АСТ : </a:t>
            </a:r>
            <a:r>
              <a:rPr lang="ru-RU" sz="1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Астрель</a:t>
            </a:r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2008. – 490 с.</a:t>
            </a:r>
            <a:endParaRPr lang="ru-RU" sz="1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857356" y="1142984"/>
            <a:ext cx="6929486" cy="121444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В книге «Похвала Сергию» писатель продолжает главную тему своего творчества — рассказ о создании Московской Руси. Героем этого романа является ростовчанин Варфоломей Кириллович, в монашестве Сергий Радонежский. Волею судеб он стал центром того мощного духовного движения, которое привело Владимирскую Русь на Куликово поле и создало на развалинах Киевской Руси новое государство — Русь Московскую.</a:t>
            </a:r>
            <a:endParaRPr lang="ru-RU" sz="12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00034" y="3357562"/>
            <a:ext cx="6786610" cy="150019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Московское княжество в середине XIV века. Великий князь Дмитрий Иванович продолжает политику своего отца по расширению влияния Москвы. Он подчиняет Владимир, ведет борьбу с Тверью, отражает экспансию Литвы.</a:t>
            </a:r>
          </a:p>
          <a:p>
            <a:pPr algn="just"/>
            <a:r>
              <a:rPr lang="ru-RU" sz="1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Но главная цель молодого князя - независимость от Золотой Орды. После досадного поражения в 1377 году и удачной победы год спустя, Дмитрия ждет новое испытание: летом 1380 года поход на Русь начинает хан Мамай. Московский князь обращается с призывом к союзникам о сборе ратей и начинает формировать общее войско…</a:t>
            </a:r>
          </a:p>
        </p:txBody>
      </p:sp>
      <p:pic>
        <p:nvPicPr>
          <p:cNvPr id="8" name="Picture 3" descr="F:\Радонежский\Зайцев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4960437"/>
            <a:ext cx="1078902" cy="1725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9" name="Табличка 8"/>
          <p:cNvSpPr/>
          <p:nvPr/>
        </p:nvSpPr>
        <p:spPr>
          <a:xfrm>
            <a:off x="1500166" y="4929198"/>
            <a:ext cx="6500858" cy="571504"/>
          </a:xfrm>
          <a:prstGeom prst="plaqu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Зайцев, Б. К. Преподобный Сергий Радонежский : духовная проза / Борис Константинович Зайцев ; </a:t>
            </a:r>
            <a:r>
              <a:rPr lang="ru-RU" sz="1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худож</a:t>
            </a:r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П. Григорьев ; сост., вступ. ст. и примеч. А. Михайлова. – М. : Дет. лит., 2009. – 317 с. : ил., фото. – (Школьная б-ка).</a:t>
            </a:r>
            <a:endParaRPr lang="ru-RU" sz="1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857356" y="5643578"/>
            <a:ext cx="6786610" cy="85725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Житие преподобного Сергия Радонежского, написанное выдающимся писателем Русского Зарубежья Б. Зайцевым. В свое время (20-е гг.) это была одна из первых книг, открывших Западу Православие. С тех пор она считается классической.</a:t>
            </a:r>
            <a:endParaRPr lang="ru-RU" sz="12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9" grpId="0" animBg="1"/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8000">
              <a:schemeClr val="accent4">
                <a:lumMod val="60000"/>
                <a:lumOff val="40000"/>
                <a:alpha val="62000"/>
              </a:schemeClr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142852"/>
            <a:ext cx="8558218" cy="357190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Список литературы.</a:t>
            </a:r>
            <a:endParaRPr lang="ru-RU" sz="16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42844" y="714356"/>
            <a:ext cx="8858312" cy="5857916"/>
          </a:xfrm>
        </p:spPr>
        <p:txBody>
          <a:bodyPr>
            <a:normAutofit fontScale="25000" lnSpcReduction="20000"/>
          </a:bodyPr>
          <a:lstStyle/>
          <a:p>
            <a:pPr marL="228600" lvl="0" indent="-228600" algn="just">
              <a:buAutoNum type="arabicPeriod"/>
            </a:pPr>
            <a:r>
              <a:rPr lang="ru-RU" sz="5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Борисов, Н. С. И свеча бы не угасла… : исторический портрет Сергия Радонежского / С. Н. Борисов. – М. : Молодая   гвардия, 1990. – 303 с.</a:t>
            </a:r>
          </a:p>
          <a:p>
            <a:pPr marL="228600" lvl="0" indent="-228600" algn="just">
              <a:buAutoNum type="arabicPeriod"/>
            </a:pPr>
            <a:endParaRPr lang="ru-RU" sz="5600" dirty="0" smtClean="0">
              <a:solidFill>
                <a:schemeClr val="tx1"/>
              </a:solidFill>
            </a:endParaRPr>
          </a:p>
          <a:p>
            <a:pPr marL="228600" lvl="0" indent="-228600" algn="just">
              <a:buAutoNum type="arabicPeriod" startAt="2"/>
            </a:pPr>
            <a:r>
              <a:rPr lang="ru-RU" sz="5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Житие преподобного Сергия Радонежского // Памятники литературы Древней Руси. </a:t>
            </a:r>
            <a:r>
              <a:rPr lang="en-US" sz="5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XIV</a:t>
            </a:r>
            <a:r>
              <a:rPr lang="ru-RU" sz="5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середина </a:t>
            </a:r>
            <a:r>
              <a:rPr lang="en-US" sz="5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XV </a:t>
            </a:r>
            <a:r>
              <a:rPr lang="ru-RU" sz="5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века / сост. и общ. ред. Л.А. Дмитриева и Д.С. Лихачева. – М. : Художественная литература, 1981. – С. 256 - 429.</a:t>
            </a:r>
          </a:p>
          <a:p>
            <a:pPr marL="228600" lvl="0" indent="-228600" algn="just"/>
            <a:endParaRPr lang="ru-RU" sz="5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 algn="just"/>
            <a:r>
              <a:rPr lang="ru-RU" sz="5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3.     Зайцев, А. Тот, кому кланялась власть / А. Зайцев // Культура. – 2012. – 13-19 июля. – С. 6.</a:t>
            </a:r>
          </a:p>
          <a:p>
            <a:pPr marL="228600" indent="-228600" algn="just"/>
            <a:r>
              <a:rPr lang="ru-RU" sz="5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О Сергии Радонежском.</a:t>
            </a:r>
          </a:p>
          <a:p>
            <a:pPr marL="228600" indent="-228600" algn="just"/>
            <a:endParaRPr lang="ru-RU" sz="5600" b="1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28600" lvl="0" indent="-228600" algn="just"/>
            <a:r>
              <a:rPr lang="ru-RU" sz="5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4.   Ключевский, В. О. Значение преподобного Сергия для русского народа и государства // Православие в России / В. О. Ключевский. – М., 2000.  – С. 308 – 321.</a:t>
            </a:r>
          </a:p>
          <a:p>
            <a:pPr marL="228600" lvl="0" indent="-228600" algn="just"/>
            <a:endParaRPr lang="ru-RU" sz="5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28600" lvl="0" indent="-228600" algn="l"/>
            <a:r>
              <a:rPr lang="ru-RU" sz="5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 5.</a:t>
            </a:r>
            <a:r>
              <a:rPr lang="ru-RU" sz="5600" b="1" dirty="0" smtClean="0"/>
              <a:t>      </a:t>
            </a:r>
            <a:r>
              <a:rPr lang="ru-RU" sz="5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Кнабе</a:t>
            </a:r>
            <a:r>
              <a:rPr lang="ru-RU" sz="5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Г.С. Сергий Радонежский // Русская Античность. Содержание, роль и судьба античного наследия в культуре России / Г.С. </a:t>
            </a:r>
            <a:r>
              <a:rPr lang="ru-RU" sz="5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Кнабе</a:t>
            </a:r>
            <a:r>
              <a:rPr lang="ru-RU" sz="5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– М., 2000. – С. 43 – 47.</a:t>
            </a:r>
          </a:p>
          <a:p>
            <a:pPr marL="228600" lvl="0" indent="-228600" algn="just"/>
            <a:endParaRPr lang="ru-RU" sz="5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 algn="just"/>
            <a:r>
              <a:rPr lang="ru-RU" sz="5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6.     </a:t>
            </a:r>
            <a:r>
              <a:rPr lang="ru-RU" sz="5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Крупин</a:t>
            </a:r>
            <a:r>
              <a:rPr lang="ru-RU" sz="5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В. Н. Сергий Радонежский // Русские святые / В. </a:t>
            </a:r>
            <a:r>
              <a:rPr lang="ru-RU" sz="5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Крупин</a:t>
            </a:r>
            <a:r>
              <a:rPr lang="ru-RU" sz="5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– М., 2006. – С. 130 – 145.</a:t>
            </a:r>
          </a:p>
          <a:p>
            <a:pPr marL="228600" indent="-228600" algn="just"/>
            <a:endParaRPr lang="ru-RU" sz="5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914400" lvl="0" indent="-914400" algn="just"/>
            <a:r>
              <a:rPr lang="ru-RU" sz="5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7.     </a:t>
            </a:r>
            <a:r>
              <a:rPr lang="ru-RU" sz="5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Кусакин</a:t>
            </a:r>
            <a:r>
              <a:rPr lang="ru-RU" sz="5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С. В. Храмы Куликова Поля / Сергей </a:t>
            </a:r>
            <a:r>
              <a:rPr lang="ru-RU" sz="5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Кусакин</a:t>
            </a:r>
            <a:r>
              <a:rPr lang="ru-RU" sz="5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– Тула : </a:t>
            </a:r>
            <a:r>
              <a:rPr lang="ru-RU" sz="5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Гос</a:t>
            </a:r>
            <a:r>
              <a:rPr lang="ru-RU" sz="5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Музей – заповедник </a:t>
            </a:r>
          </a:p>
          <a:p>
            <a:pPr marL="914400" lvl="0" indent="-914400" algn="just"/>
            <a:r>
              <a:rPr lang="ru-RU" sz="5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« Куликово Поле», 2010. – 230 с.</a:t>
            </a:r>
          </a:p>
          <a:p>
            <a:pPr marL="914400" lvl="0" indent="-914400" algn="just"/>
            <a:endParaRPr lang="ru-RU" sz="5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 algn="just"/>
            <a:r>
              <a:rPr lang="ru-RU" sz="5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8.    Кучкин, В. А. Сергий Радонежский / В. А. Кучкин // Вопросы истории. – 1992. - № 10. – С. 25-  31.</a:t>
            </a:r>
          </a:p>
          <a:p>
            <a:pPr algn="just"/>
            <a:r>
              <a:rPr lang="ru-RU" sz="5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 </a:t>
            </a:r>
          </a:p>
          <a:p>
            <a:pPr lvl="0" algn="just"/>
            <a:r>
              <a:rPr lang="ru-RU" sz="5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9.    Лобачев, В. 650 лет назад, или Когда преподобный Сергий стал игуменом / В. Лобачев //</a:t>
            </a:r>
          </a:p>
          <a:p>
            <a:pPr lvl="0" algn="just"/>
            <a:r>
              <a:rPr lang="ru-RU" sz="5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Наука и религия. – 2004. - № 9. – С. 7 - 9.</a:t>
            </a:r>
          </a:p>
          <a:p>
            <a:pPr marL="914400" lvl="0" indent="-914400" algn="l"/>
            <a:endParaRPr lang="ru-RU" sz="5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ru-RU" sz="5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 </a:t>
            </a:r>
            <a:endParaRPr 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857496"/>
            <a:ext cx="8158162" cy="3643338"/>
          </a:xfrm>
        </p:spPr>
        <p:txBody>
          <a:bodyPr>
            <a:normAutofit/>
          </a:bodyPr>
          <a:lstStyle/>
          <a:p>
            <a:pPr lvl="0"/>
            <a:r>
              <a:rPr lang="ru-RU" sz="1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600" dirty="0" smtClean="0">
                <a:latin typeface="Arial" pitchFamily="34" charset="0"/>
                <a:cs typeface="Arial" pitchFamily="34" charset="0"/>
              </a:rPr>
            </a:br>
            <a:r>
              <a:rPr lang="ru-RU" sz="1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600" dirty="0" smtClean="0">
                <a:latin typeface="Arial" pitchFamily="34" charset="0"/>
                <a:cs typeface="Arial" pitchFamily="34" charset="0"/>
              </a:rPr>
            </a:br>
            <a:r>
              <a:rPr lang="ru-RU" sz="1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600" dirty="0" smtClean="0">
                <a:latin typeface="Arial" pitchFamily="34" charset="0"/>
                <a:cs typeface="Arial" pitchFamily="34" charset="0"/>
              </a:rPr>
            </a:b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571480"/>
            <a:ext cx="8501122" cy="7017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200" b="1" dirty="0" smtClean="0">
              <a:latin typeface="Arial" pitchFamily="34" charset="0"/>
              <a:cs typeface="Arial" pitchFamily="34" charset="0"/>
            </a:endParaRPr>
          </a:p>
          <a:p>
            <a:endParaRPr lang="ru-RU" sz="12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10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.     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Мацан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, К. Отцы и дети / Константин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Мацан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// Культура. – 2012. – 5 - 11 октября. – С. 6.</a:t>
            </a:r>
          </a:p>
          <a:p>
            <a:pPr marL="514350" lvl="0" indent="-514350"/>
            <a:r>
              <a:rPr lang="ru-RU" sz="1400" b="1" i="1" dirty="0" smtClean="0">
                <a:latin typeface="Arial" pitchFamily="34" charset="0"/>
                <a:cs typeface="Arial" pitchFamily="34" charset="0"/>
              </a:rPr>
              <a:t>               О Сергии Радонежском</a:t>
            </a:r>
          </a:p>
          <a:p>
            <a:r>
              <a:rPr lang="ru-RU" sz="1400" b="1" i="1" dirty="0" smtClean="0">
                <a:latin typeface="Arial" pitchFamily="34" charset="0"/>
                <a:cs typeface="Arial" pitchFamily="34" charset="0"/>
              </a:rPr>
              <a:t> </a:t>
            </a:r>
          </a:p>
          <a:p>
            <a:pPr lvl="0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11.      Назаров, В. Д. «Великий светильник» (Сергий Радонежский)  / В. Назаров // Сахаров А. Подвижники России : исторические очерки / Андрей Сахаров.  – М. : ООО «ТИД «Русское слово – РС», 2006. – С. 90 – 105.</a:t>
            </a:r>
          </a:p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 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12.      Путилов, Б.Н. Преподобный Сергий Радонежский // Древняя Русь в лицах : Боги, герои, люди / Б.Н. Путилов. – СПб : Азбука, 2000. – С. 277 – 286.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 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13.      Святые Земли Русской : Сергий Радонежский // Детская энциклопедия. -  2011. - № 2. – С. 67-71.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 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 14.    Скрынников, Р.Г. Сергий Радонежский // Святители и власти / Р.Г. Скрынников. – Л., 1990. – С. 35- 61.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 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15.     Фирсов, С. Русский параклет / Сергей Фирсов // Звезда. – 2012. -  № 9. – С. 114 -131.</a:t>
            </a:r>
          </a:p>
          <a:p>
            <a:pPr lvl="0"/>
            <a:r>
              <a:rPr lang="ru-RU" sz="1400" b="1" i="1" smtClean="0">
                <a:latin typeface="Arial" pitchFamily="34" charset="0"/>
                <a:cs typeface="Arial" pitchFamily="34" charset="0"/>
              </a:rPr>
              <a:t>                О </a:t>
            </a:r>
            <a:r>
              <a:rPr lang="ru-RU" sz="1400" b="1" i="1" dirty="0" smtClean="0">
                <a:latin typeface="Arial" pitchFamily="34" charset="0"/>
                <a:cs typeface="Arial" pitchFamily="34" charset="0"/>
              </a:rPr>
              <a:t>Сергии Радонежском</a:t>
            </a:r>
            <a:endParaRPr lang="ru-RU" sz="1400" i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  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16.    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Шубаков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, А. Русская идея от преподобного Сергия  / А.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Шубаков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// Культура в современном мире. – 2003. - № 1. – С. 5 - 49.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 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 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 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228600" lvl="0" indent="-228600"/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228600" indent="-228600"/>
            <a:endParaRPr lang="ru-RU" sz="1400" b="1" i="1" dirty="0" smtClean="0">
              <a:latin typeface="Arial" pitchFamily="34" charset="0"/>
              <a:cs typeface="Arial" pitchFamily="34" charset="0"/>
            </a:endParaRPr>
          </a:p>
          <a:p>
            <a:pPr marL="228600" indent="-228600">
              <a:buFont typeface="Arial" pitchFamily="34" charset="0"/>
              <a:buAutoNum type="arabicPeriod" startAt="2"/>
            </a:pPr>
            <a:endParaRPr lang="ru-RU" sz="800" b="1" dirty="0" smtClean="0">
              <a:latin typeface="Arial" pitchFamily="34" charset="0"/>
              <a:cs typeface="Arial" pitchFamily="34" charset="0"/>
            </a:endParaRPr>
          </a:p>
          <a:p>
            <a:pPr marL="228600" lvl="0" indent="-228600">
              <a:buAutoNum type="arabicPeriod" startAt="2"/>
            </a:pPr>
            <a:endParaRPr lang="ru-RU" sz="800" b="1" dirty="0" smtClean="0">
              <a:latin typeface="Arial" pitchFamily="34" charset="0"/>
              <a:cs typeface="Arial" pitchFamily="34" charset="0"/>
            </a:endParaRPr>
          </a:p>
          <a:p>
            <a:pPr marL="228600" lvl="0" indent="-228600"/>
            <a:endParaRPr lang="ru-RU" sz="800" b="1" dirty="0" smtClean="0">
              <a:latin typeface="Arial" pitchFamily="34" charset="0"/>
              <a:cs typeface="Arial" pitchFamily="34" charset="0"/>
            </a:endParaRPr>
          </a:p>
          <a:p>
            <a:pPr marL="228600" indent="-228600"/>
            <a:r>
              <a:rPr lang="ru-RU" sz="800" b="1" dirty="0" smtClean="0">
                <a:latin typeface="Arial" pitchFamily="34" charset="0"/>
                <a:cs typeface="Arial" pitchFamily="34" charset="0"/>
              </a:rPr>
              <a:t>       </a:t>
            </a: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marL="228600" lvl="0" indent="-228600">
              <a:buAutoNum type="arabicPeriod" startAt="2"/>
            </a:pP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1214422"/>
            <a:ext cx="8215454" cy="54748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14282" y="142852"/>
            <a:ext cx="82868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3200" b="1" dirty="0" smtClean="0">
                <a:solidFill>
                  <a:srgbClr val="002060"/>
                </a:solidFill>
                <a:latin typeface="Arial Black" pitchFamily="34" charset="0"/>
              </a:rPr>
              <a:t>3. Троице – Сергиева Лавра и Россия.</a:t>
            </a:r>
            <a:endParaRPr lang="ru-RU" sz="32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2857488" y="5357826"/>
            <a:ext cx="5929354" cy="1357298"/>
          </a:xfrm>
          <a:prstGeom prst="horizontalScroll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</a:rPr>
              <a:t>«Чтобы понять Россию, надо понять Лавру, а чтобы вникнуть в Лавру, должно внимательным образом всмотреться в основателя её».</a:t>
            </a:r>
            <a:br>
              <a:rPr lang="ru-RU" sz="1400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1400" i="1" dirty="0" smtClean="0">
                <a:solidFill>
                  <a:srgbClr val="002060"/>
                </a:solidFill>
                <a:latin typeface="Arial Black" pitchFamily="34" charset="0"/>
              </a:rPr>
              <a:t>Павел Флоренский</a:t>
            </a:r>
            <a:endParaRPr lang="ru-RU" sz="1400" i="1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2860" y="3884034"/>
            <a:ext cx="88936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В связи с юбилеем – 700-летием со дня рождения – предлагаем вашему вниманию виртуальную выставку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«Ангел-хранитель земли русской»,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посвященную житию и подвигам Преподобного Сергия Радонежского.</a:t>
            </a:r>
          </a:p>
          <a:p>
            <a:pPr algn="just"/>
            <a:endParaRPr lang="ru-RU" b="1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807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85720" y="5357826"/>
            <a:ext cx="8501122" cy="128588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Выставка состоит из 3 разделов:</a:t>
            </a:r>
          </a:p>
          <a:p>
            <a:pPr marL="342900" indent="-342900" algn="ctr"/>
            <a:r>
              <a:rPr lang="ru-RU" u="sng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  <a:hlinkClick r:id="rId3" action="ppaction://hlinksldjump"/>
              </a:rPr>
              <a:t>1.Русь православная.</a:t>
            </a:r>
            <a:endParaRPr lang="ru-RU" u="sng" dirty="0" smtClean="0">
              <a:solidFill>
                <a:srgbClr val="002060"/>
              </a:solidFill>
              <a:latin typeface="Arial Black" pitchFamily="34" charset="0"/>
              <a:cs typeface="Arial" pitchFamily="34" charset="0"/>
            </a:endParaRPr>
          </a:p>
          <a:p>
            <a:pPr marL="342900" indent="-342900" algn="ctr"/>
            <a:r>
              <a:rPr lang="ru-RU" u="sng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  <a:hlinkClick r:id="rId4" action="ppaction://hlinksldjump"/>
              </a:rPr>
              <a:t>2. Сергий Радонежский. Личность и эпоха.</a:t>
            </a:r>
            <a:endParaRPr lang="ru-RU" u="sng" dirty="0" smtClean="0">
              <a:solidFill>
                <a:srgbClr val="002060"/>
              </a:solidFill>
              <a:latin typeface="Arial Black" pitchFamily="34" charset="0"/>
              <a:cs typeface="Arial" pitchFamily="34" charset="0"/>
            </a:endParaRPr>
          </a:p>
          <a:p>
            <a:pPr marL="342900" indent="-342900" algn="ctr"/>
            <a:r>
              <a:rPr lang="ru-RU" u="sng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  <a:hlinkClick r:id="rId5" action="ppaction://hlinksldjump"/>
              </a:rPr>
              <a:t>3. Троице – Сергиева Лавра и Россия.</a:t>
            </a:r>
            <a:endParaRPr lang="ru-RU" u="sng" dirty="0">
              <a:solidFill>
                <a:srgbClr val="002060"/>
              </a:solidFill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75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абличка 2"/>
          <p:cNvSpPr/>
          <p:nvPr/>
        </p:nvSpPr>
        <p:spPr>
          <a:xfrm>
            <a:off x="4643438" y="571480"/>
            <a:ext cx="4271986" cy="5715040"/>
          </a:xfrm>
          <a:prstGeom prst="plaqu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  <a:hlinkClick r:id="rId2"/>
              </a:rPr>
              <a:t>Троице-Сергиева Лавра, </a:t>
            </a:r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</a:rPr>
              <a:t>обитель преподобного Сергия Радонежского, - монастырь удивительный и неповторимый. Дело не только в величественности и красоте монастырских зданий, хотя </a:t>
            </a:r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  <a:hlinkClick r:id="rId3"/>
              </a:rPr>
              <a:t>Троицкая лавра</a:t>
            </a:r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</a:rPr>
              <a:t>, безусловно один из самых великолепных ансамблей России. История Лавры – это и есть, собственно история России. Раз за разом в критические моменты российской истории Лавра показывала примеры стойкости духа – и нравственного, и ратного. </a:t>
            </a:r>
            <a:endParaRPr lang="ru-RU" sz="14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214290"/>
            <a:ext cx="4214841" cy="63307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chemeClr val="accent5">
                <a:lumMod val="75000"/>
                <a:alpha val="60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4414" y="1000108"/>
            <a:ext cx="37862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отстроен вновь. </a:t>
            </a:r>
            <a:endParaRPr lang="ru-RU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9256" y="785794"/>
            <a:ext cx="3501885" cy="4643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Табличка 7"/>
          <p:cNvSpPr/>
          <p:nvPr/>
        </p:nvSpPr>
        <p:spPr>
          <a:xfrm>
            <a:off x="285720" y="428604"/>
            <a:ext cx="4929222" cy="1285884"/>
          </a:xfrm>
          <a:prstGeom prst="plaqu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В 14 столетии это был маленький деревянный монастырь, а в 15 – здесь построены уже три каменных здания. В 1408 году Русь терпит страшное нашествие </a:t>
            </a:r>
            <a:r>
              <a:rPr lang="ru-RU" sz="1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Едигея</a:t>
            </a: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и Троицкий монастырь сожжен ханом дотла, но быстро восстанавливается.</a:t>
            </a:r>
            <a:endParaRPr lang="ru-RU" sz="1400" b="1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2071678"/>
            <a:ext cx="4901818" cy="3545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357158" y="6000768"/>
            <a:ext cx="4643470" cy="500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А.Васнецов. Троице - Сергиева Лавра</a:t>
            </a:r>
            <a:endParaRPr lang="ru-RU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57818" y="5715016"/>
            <a:ext cx="3643338" cy="6429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16 столетии возводятся каменные стены  и грандиозный Успенский собор.</a:t>
            </a:r>
            <a:endParaRPr lang="ru-RU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split orient="vert" dir="in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000">
              <a:srgbClr val="CCCCFF">
                <a:alpha val="7000"/>
              </a:srgbClr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4414" y="4071942"/>
            <a:ext cx="5857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124" y="3357562"/>
            <a:ext cx="4388555" cy="25609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Табличка 6"/>
          <p:cNvSpPr/>
          <p:nvPr/>
        </p:nvSpPr>
        <p:spPr>
          <a:xfrm>
            <a:off x="3929058" y="6143644"/>
            <a:ext cx="5000660" cy="557210"/>
          </a:xfrm>
          <a:prstGeom prst="plaqu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С. Д. Милорадович.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Оборона Троице – Сергиевой Лавры, 1893 г. </a:t>
            </a:r>
            <a:endParaRPr lang="ru-RU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44" y="2571744"/>
            <a:ext cx="3857652" cy="2378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Табличка 8"/>
          <p:cNvSpPr/>
          <p:nvPr/>
        </p:nvSpPr>
        <p:spPr>
          <a:xfrm>
            <a:off x="285720" y="5500702"/>
            <a:ext cx="3500494" cy="700086"/>
          </a:xfrm>
          <a:prstGeom prst="plaqu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В.Верещагин.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Осада Троице-Сергиевой Лавры, 1891 г.</a:t>
            </a:r>
            <a:endParaRPr lang="ru-RU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14282" y="571480"/>
            <a:ext cx="3929090" cy="164307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Наступает смутное время – и Лавра выдерживает беспримерную, с сентября 1608 по январь 1610 года, осаду польско-литовской армии. Бесславно для поляков заканчивается и второй (1618) набег войска королевича Владислава. </a:t>
            </a:r>
            <a:endParaRPr lang="ru-RU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4942" y="142852"/>
            <a:ext cx="3076635" cy="23240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Скругленный прямоугольник 9"/>
          <p:cNvSpPr/>
          <p:nvPr/>
        </p:nvSpPr>
        <p:spPr>
          <a:xfrm>
            <a:off x="4429124" y="2643182"/>
            <a:ext cx="4414862" cy="5715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дверях Троицкого собора и ныне виден след от польского ядра.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chemeClr val="tx2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48" y="2285992"/>
            <a:ext cx="4314451" cy="3429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428604"/>
            <a:ext cx="3090807" cy="5214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Скругленный прямоугольник 8"/>
          <p:cNvSpPr/>
          <p:nvPr/>
        </p:nvSpPr>
        <p:spPr>
          <a:xfrm>
            <a:off x="3857620" y="285728"/>
            <a:ext cx="5072098" cy="17859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В 17 веке монастырские стены и башни надстраиваются, а внутри возвышаются роскошные Трапезная и Царские Чертоги. </a:t>
            </a: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В монастыре работали такие известные зодчие, как В Ермолин, И.Мичурин, Д.Ухтомский, О.Бове.</a:t>
            </a:r>
            <a:b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1782 году монастырские слободы получили статус города – Сергиева Посада.</a:t>
            </a:r>
          </a:p>
        </p:txBody>
      </p:sp>
      <p:sp>
        <p:nvSpPr>
          <p:cNvPr id="11" name="Табличка 10"/>
          <p:cNvSpPr/>
          <p:nvPr/>
        </p:nvSpPr>
        <p:spPr>
          <a:xfrm>
            <a:off x="4286248" y="5929330"/>
            <a:ext cx="4500594" cy="628648"/>
          </a:xfrm>
          <a:prstGeom prst="plaqu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Н. </a:t>
            </a:r>
            <a:r>
              <a:rPr lang="ru-RU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Дубовской</a:t>
            </a: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В обители. Троице-Сергиева Лавра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57158" y="5786454"/>
            <a:ext cx="3286148" cy="7143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18 столетии ансамбль Лавры завершает одна из самых великолепных колоколен.</a:t>
            </a:r>
            <a:endParaRPr lang="ru-RU" sz="1400" dirty="0"/>
          </a:p>
        </p:txBody>
      </p:sp>
    </p:spTree>
  </p:cSld>
  <p:clrMapOvr>
    <a:masterClrMapping/>
  </p:clrMapOvr>
  <p:transition spd="med">
    <p:split orient="vert" dir="in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chemeClr val="accent5">
                <a:lumMod val="75000"/>
                <a:alpha val="60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3286180" cy="2428892"/>
          </a:xfrm>
        </p:spPr>
        <p:txBody>
          <a:bodyPr>
            <a:normAutofit/>
          </a:bodyPr>
          <a:lstStyle/>
          <a:p>
            <a:r>
              <a:rPr lang="ru-RU" sz="13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4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6314" y="642918"/>
            <a:ext cx="4082071" cy="4786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224" y="3071810"/>
            <a:ext cx="2757480" cy="2693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214282" y="428604"/>
            <a:ext cx="4357718" cy="242889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Многочисленны лаврские святыни. В Троицком соборе помещаются нетленные мощи Сергия и Никона. Чудотворный образ святой Троицы, писанный </a:t>
            </a: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hlinkClick r:id="rId4" action="ppaction://hlinkfile"/>
              </a:rPr>
              <a:t>Андреем Рублевым</a:t>
            </a: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За престолом Успенского собора – крест над двуглавым орлом, выточенный Петром Великим. Библиотека Лавры насчитывала 823 рукописи и 10000 древних печатных томов. Уникальны колокола, отлитые на вклады российских государей.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sp>
        <p:nvSpPr>
          <p:cNvPr id="8" name="Табличка 7"/>
          <p:cNvSpPr/>
          <p:nvPr/>
        </p:nvSpPr>
        <p:spPr>
          <a:xfrm>
            <a:off x="285720" y="6000768"/>
            <a:ext cx="3714776" cy="714380"/>
          </a:xfrm>
          <a:prstGeom prst="plaqu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Клеймо с Житием </a:t>
            </a:r>
          </a:p>
          <a:p>
            <a:pPr algn="ctr"/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преподобного Сергия </a:t>
            </a:r>
          </a:p>
          <a:p>
            <a:pPr algn="ctr"/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 главном входе в Лавру</a:t>
            </a:r>
            <a:endParaRPr lang="ru-RU" sz="1400" b="1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Табличка 8"/>
          <p:cNvSpPr/>
          <p:nvPr/>
        </p:nvSpPr>
        <p:spPr>
          <a:xfrm>
            <a:off x="4857752" y="5786454"/>
            <a:ext cx="4000528" cy="857256"/>
          </a:xfrm>
          <a:prstGeom prst="plaqu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Андрей Рублев. Троица.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Икона из Троицкого собора Троице-Сергиевой лавры. </a:t>
            </a:r>
            <a:endParaRPr lang="ru-RU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6000">
              <a:schemeClr val="accent4">
                <a:lumMod val="60000"/>
                <a:lumOff val="40000"/>
                <a:alpha val="61000"/>
              </a:schemeClr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9256" y="3214686"/>
            <a:ext cx="2487754" cy="2419341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4000528" cy="53340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Табличка 7"/>
          <p:cNvSpPr/>
          <p:nvPr/>
        </p:nvSpPr>
        <p:spPr>
          <a:xfrm>
            <a:off x="4357686" y="357166"/>
            <a:ext cx="4572032" cy="2143140"/>
          </a:xfrm>
          <a:prstGeom prst="plaqu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ru-RU" sz="1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«Троицкий монастырь свят не только для сердец набожных, но и для ревностных любителей отечественной славы; не только россияне, но и самые просвещенные иностранцы, знающие нашу историю, любопытствуют видеть места великих происшествий». </a:t>
            </a:r>
          </a:p>
          <a:p>
            <a:pPr algn="ctr"/>
            <a:endParaRPr lang="ru-RU" sz="1400" b="1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                     Николай Карамзин</a:t>
            </a:r>
            <a:br>
              <a:rPr lang="ru-RU" sz="1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b="1" i="1" dirty="0" smtClean="0">
                <a:solidFill>
                  <a:schemeClr val="tx1"/>
                </a:solidFill>
              </a:rPr>
              <a:t/>
            </a:r>
            <a:br>
              <a:rPr lang="ru-RU" b="1" i="1" dirty="0" smtClean="0">
                <a:solidFill>
                  <a:schemeClr val="tx1"/>
                </a:solidFill>
              </a:rPr>
            </a:br>
            <a:endParaRPr lang="ru-RU" i="1" dirty="0">
              <a:solidFill>
                <a:schemeClr val="tx1"/>
              </a:solidFill>
            </a:endParaRPr>
          </a:p>
        </p:txBody>
      </p:sp>
      <p:sp>
        <p:nvSpPr>
          <p:cNvPr id="7" name="Табличка 6"/>
          <p:cNvSpPr/>
          <p:nvPr/>
        </p:nvSpPr>
        <p:spPr>
          <a:xfrm>
            <a:off x="285720" y="5786454"/>
            <a:ext cx="3714776" cy="714380"/>
          </a:xfrm>
          <a:prstGeom prst="plaqu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Памятник Сергия Радонежскому у стен Троице – Сергиевой обители</a:t>
            </a:r>
            <a:endParaRPr lang="ru-RU" sz="1400" b="1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Табличка 8"/>
          <p:cNvSpPr/>
          <p:nvPr/>
        </p:nvSpPr>
        <p:spPr>
          <a:xfrm>
            <a:off x="4786314" y="5786454"/>
            <a:ext cx="3714776" cy="714380"/>
          </a:xfrm>
          <a:prstGeom prst="plaqu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Орден Святого Сергия Радонежского 1-й степени.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Современная церковная награда.</a:t>
            </a:r>
            <a:endParaRPr lang="ru-RU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chemeClr val="tx2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4282" y="285728"/>
            <a:ext cx="87154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</a:rPr>
              <a:t>В 3 разделе «Троице – Сергиева Лавра и Россия» нашей выставки мы представляем издания, посвященные истории Троице – Сергиевой Лавры.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2844" y="1714488"/>
            <a:ext cx="8858312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Arial" pitchFamily="34" charset="0"/>
                <a:ea typeface="Times New Roman" pitchFamily="18" charset="0"/>
              </a:rPr>
              <a:t>1.   </a:t>
            </a:r>
            <a:r>
              <a:rPr lang="ru-RU" sz="1400" b="1" dirty="0" err="1" smtClean="0">
                <a:latin typeface="Arial" pitchFamily="34" charset="0"/>
                <a:ea typeface="Times New Roman" pitchFamily="18" charset="0"/>
              </a:rPr>
              <a:t>Буланже</a:t>
            </a:r>
            <a:r>
              <a:rPr lang="ru-RU" sz="1400" b="1" dirty="0" smtClean="0">
                <a:latin typeface="Arial" pitchFamily="34" charset="0"/>
                <a:ea typeface="Times New Roman" pitchFamily="18" charset="0"/>
              </a:rPr>
              <a:t>, М. Бытие и быт лавры / М. </a:t>
            </a:r>
            <a:r>
              <a:rPr lang="ru-RU" sz="1400" b="1" dirty="0" err="1" smtClean="0">
                <a:latin typeface="Arial" pitchFamily="34" charset="0"/>
                <a:ea typeface="Times New Roman" pitchFamily="18" charset="0"/>
              </a:rPr>
              <a:t>Буланже</a:t>
            </a:r>
            <a:r>
              <a:rPr lang="ru-RU" sz="1400" b="1" dirty="0" smtClean="0">
                <a:latin typeface="Arial" pitchFamily="34" charset="0"/>
                <a:ea typeface="Times New Roman" pitchFamily="18" charset="0"/>
              </a:rPr>
              <a:t> // Новое время. – 2003. - № 44. - С. 28 - 29.</a:t>
            </a:r>
            <a:endParaRPr lang="ru-RU" sz="1400" dirty="0" smtClean="0"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 smtClean="0">
                <a:latin typeface="Arial" pitchFamily="34" charset="0"/>
                <a:ea typeface="Times New Roman" pitchFamily="18" charset="0"/>
              </a:rPr>
              <a:t>               Троице-Сергиев монастырь.</a:t>
            </a:r>
            <a:endParaRPr lang="ru-RU" sz="1400" i="1" dirty="0" smtClean="0">
              <a:latin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400" b="1" dirty="0" smtClean="0">
              <a:latin typeface="Arial" pitchFamily="34" charset="0"/>
              <a:ea typeface="Times New Roman" pitchFamily="18" charset="0"/>
            </a:endParaRPr>
          </a:p>
          <a:p>
            <a:pPr marL="228600" lvl="0" indent="-22860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Arial" pitchFamily="34" charset="0"/>
                <a:ea typeface="Times New Roman" pitchFamily="18" charset="0"/>
              </a:rPr>
              <a:t>2.      Ионина, Н. А. Троице – Сергиева Лавра // 100 великих монастырей / Н. А. Ионина. – М. : Вече, 2006. – С. 265 – 276.</a:t>
            </a:r>
          </a:p>
          <a:p>
            <a:pPr marL="228600" lvl="0" indent="-228600" fontAlgn="base">
              <a:spcBef>
                <a:spcPct val="0"/>
              </a:spcBef>
              <a:spcAft>
                <a:spcPct val="0"/>
              </a:spcAft>
            </a:pPr>
            <a:endParaRPr lang="ru-RU" sz="1400" b="1" dirty="0" smtClean="0">
              <a:latin typeface="Arial" pitchFamily="34" charset="0"/>
              <a:ea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Arial" pitchFamily="34" charset="0"/>
                <a:ea typeface="Times New Roman" pitchFamily="18" charset="0"/>
              </a:rPr>
              <a:t>3.     </a:t>
            </a:r>
            <a:r>
              <a:rPr lang="ru-RU" sz="1400" b="1" dirty="0" err="1" smtClean="0">
                <a:latin typeface="Arial" pitchFamily="34" charset="0"/>
                <a:ea typeface="Times New Roman" pitchFamily="18" charset="0"/>
              </a:rPr>
              <a:t>Иртенина</a:t>
            </a:r>
            <a:r>
              <a:rPr lang="ru-RU" sz="1400" b="1" dirty="0" smtClean="0">
                <a:latin typeface="Arial" pitchFamily="34" charset="0"/>
                <a:ea typeface="Times New Roman" pitchFamily="18" charset="0"/>
              </a:rPr>
              <a:t>, Н. Огненное очищение / Н. </a:t>
            </a:r>
            <a:r>
              <a:rPr lang="ru-RU" sz="1400" b="1" dirty="0" err="1" smtClean="0">
                <a:latin typeface="Arial" pitchFamily="34" charset="0"/>
                <a:ea typeface="Times New Roman" pitchFamily="18" charset="0"/>
              </a:rPr>
              <a:t>Иртенина</a:t>
            </a:r>
            <a:r>
              <a:rPr lang="ru-RU" sz="1400" b="1" dirty="0" smtClean="0">
                <a:latin typeface="Arial" pitchFamily="34" charset="0"/>
                <a:ea typeface="Times New Roman" pitchFamily="18" charset="0"/>
              </a:rPr>
              <a:t> // Наука и религия.  –  2013. - № 8. – С. 43 –  47.</a:t>
            </a:r>
            <a:endParaRPr lang="ru-RU" sz="1400" dirty="0" smtClean="0"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 smtClean="0">
                <a:latin typeface="Arial" pitchFamily="34" charset="0"/>
                <a:ea typeface="Times New Roman" pitchFamily="18" charset="0"/>
              </a:rPr>
              <a:t>                Троице-Сергиев монастырь.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i="1" dirty="0" smtClean="0">
              <a:latin typeface="Arial" pitchFamily="34" charset="0"/>
            </a:endParaRPr>
          </a:p>
          <a:p>
            <a:pPr marL="228600" lvl="0" indent="-22860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Arial" pitchFamily="34" charset="0"/>
                <a:ea typeface="Times New Roman" pitchFamily="18" charset="0"/>
              </a:rPr>
              <a:t>4.     Нефедов, А. Н. На древнем </a:t>
            </a:r>
            <a:r>
              <a:rPr lang="ru-RU" sz="1400" b="1" dirty="0" err="1" smtClean="0">
                <a:latin typeface="Arial" pitchFamily="34" charset="0"/>
                <a:ea typeface="Times New Roman" pitchFamily="18" charset="0"/>
              </a:rPr>
              <a:t>Маковце</a:t>
            </a:r>
            <a:r>
              <a:rPr lang="ru-RU" sz="1400" b="1" dirty="0" smtClean="0">
                <a:latin typeface="Arial" pitchFamily="34" charset="0"/>
                <a:ea typeface="Times New Roman" pitchFamily="18" charset="0"/>
              </a:rPr>
              <a:t> : Троице – Сергиева Лавра: легенды и реальность / А. Н. Нефедов. – М. : Московский рабочий, 1987. – 108 с.</a:t>
            </a:r>
          </a:p>
          <a:p>
            <a:pPr marL="228600" lvl="0" indent="-228600" fontAlgn="base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Arial" pitchFamily="34" charset="0"/>
                <a:ea typeface="Times New Roman" pitchFamily="18" charset="0"/>
              </a:rPr>
              <a:t>5.     </a:t>
            </a:r>
            <a:r>
              <a:rPr lang="ru-RU" sz="1400" b="1" dirty="0" err="1" smtClean="0">
                <a:latin typeface="Arial" pitchFamily="34" charset="0"/>
                <a:ea typeface="Times New Roman" pitchFamily="18" charset="0"/>
              </a:rPr>
              <a:t>Ракитянская</a:t>
            </a:r>
            <a:r>
              <a:rPr lang="ru-RU" sz="1400" b="1" dirty="0" smtClean="0">
                <a:latin typeface="Arial" pitchFamily="34" charset="0"/>
                <a:ea typeface="Times New Roman" pitchFamily="18" charset="0"/>
              </a:rPr>
              <a:t>, К. «Лавра есть художественный портрет России…» / Катерина </a:t>
            </a:r>
            <a:r>
              <a:rPr lang="ru-RU" sz="1400" b="1" dirty="0" err="1" smtClean="0">
                <a:latin typeface="Arial" pitchFamily="34" charset="0"/>
                <a:ea typeface="Times New Roman" pitchFamily="18" charset="0"/>
              </a:rPr>
              <a:t>Ракитянская</a:t>
            </a:r>
            <a:r>
              <a:rPr lang="ru-RU" sz="1400" b="1" dirty="0" smtClean="0">
                <a:latin typeface="Arial" pitchFamily="34" charset="0"/>
                <a:ea typeface="Times New Roman" pitchFamily="18" charset="0"/>
              </a:rPr>
              <a:t> //      Детская роман - газета. – 2004. -  № 12. – С. 14 – 16.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Arial" pitchFamily="34" charset="0"/>
                <a:ea typeface="Times New Roman" pitchFamily="18" charset="0"/>
              </a:rPr>
              <a:t>6.    Свято – Троицкая Лавра // Православные святыни мира / [авторы – сост. Г. Калинина,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Arial" pitchFamily="34" charset="0"/>
                <a:ea typeface="Times New Roman" pitchFamily="18" charset="0"/>
              </a:rPr>
              <a:t>Г. </a:t>
            </a:r>
            <a:r>
              <a:rPr lang="ru-RU" sz="1400" b="1" dirty="0" err="1" smtClean="0">
                <a:latin typeface="Arial" pitchFamily="34" charset="0"/>
                <a:ea typeface="Times New Roman" pitchFamily="18" charset="0"/>
              </a:rPr>
              <a:t>Стромынский</a:t>
            </a:r>
            <a:r>
              <a:rPr lang="en-US" sz="1400" b="1" dirty="0" smtClean="0">
                <a:latin typeface="Arial" pitchFamily="34" charset="0"/>
                <a:ea typeface="Times New Roman" pitchFamily="18" charset="0"/>
              </a:rPr>
              <a:t>]</a:t>
            </a:r>
            <a:r>
              <a:rPr lang="ru-RU" sz="1400" b="1" dirty="0" smtClean="0">
                <a:latin typeface="Arial" pitchFamily="34" charset="0"/>
                <a:ea typeface="Times New Roman" pitchFamily="18" charset="0"/>
              </a:rPr>
              <a:t>. – Тула: Имидж </a:t>
            </a:r>
            <a:r>
              <a:rPr lang="ru-RU" sz="1400" b="1" dirty="0" err="1" smtClean="0">
                <a:latin typeface="Arial" pitchFamily="34" charset="0"/>
                <a:ea typeface="Times New Roman" pitchFamily="18" charset="0"/>
              </a:rPr>
              <a:t>Принт</a:t>
            </a:r>
            <a:r>
              <a:rPr lang="ru-RU" sz="1400" b="1" dirty="0" smtClean="0">
                <a:latin typeface="Arial" pitchFamily="34" charset="0"/>
                <a:ea typeface="Times New Roman" pitchFamily="18" charset="0"/>
              </a:rPr>
              <a:t>,  2009. – С. 124 - 134.</a:t>
            </a:r>
            <a:endParaRPr lang="ru-RU" sz="1400" dirty="0" smtClean="0">
              <a:latin typeface="Arial" pitchFamily="34" charset="0"/>
            </a:endParaRP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7158" y="857232"/>
            <a:ext cx="8229600" cy="5643602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Дорогие читатели!</a:t>
            </a:r>
            <a:br>
              <a:rPr lang="ru-RU" sz="27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7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Вы перевернули последнюю страницу нашей виртуальной выставки . </a:t>
            </a:r>
            <a:br>
              <a:rPr lang="ru-RU" sz="27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7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Все книги, представленные на выставке,</a:t>
            </a:r>
            <a:br>
              <a:rPr lang="ru-RU" sz="27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7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вы можете найти в фондах </a:t>
            </a:r>
            <a:br>
              <a:rPr lang="ru-RU" sz="27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hlinkClick r:id="rId2"/>
              </a:rPr>
              <a:t>МУК «Тульская библиотечная система»</a:t>
            </a:r>
            <a:br>
              <a:rPr lang="ru-RU" dirty="0" smtClean="0">
                <a:hlinkClick r:id="rId2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85720" y="357166"/>
            <a:ext cx="8358246" cy="553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Муниципальное учреждение культуры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«Тульская библиотечная система»</a:t>
            </a:r>
            <a:r>
              <a:rPr kumimoji="0" lang="ru-RU" sz="2400" b="1" i="0" u="none" strike="noStrike" cap="none" normalizeH="0" baseline="30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©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cs typeface="Arial" pitchFamily="34" charset="0"/>
              </a:rPr>
              <a:t>Подбор материала, монтаж, дизайн: </a:t>
            </a:r>
            <a:b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cs typeface="Arial" pitchFamily="34" charset="0"/>
              </a:rPr>
              <a:t>заведующая абонементом ЦГБ им. Л.Н. Толстого МУК ТБС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cs typeface="Arial" pitchFamily="34" charset="0"/>
              </a:rPr>
              <a:t>                                                    Н.В. Горохова.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Библиографическое описание рекомендуемой литературы: библиограф отдела информационных и справочных услуг им. Л.Н.Толстого МУК ТБС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cs typeface="Arial" pitchFamily="34" charset="0"/>
              </a:rPr>
              <a:t>Л.Г. Гурова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-714412" y="1928803"/>
            <a:ext cx="14115645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75000"/>
              </a:schemeClr>
            </a:gs>
            <a:gs pos="48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7863" y="783929"/>
            <a:ext cx="5862587" cy="39063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Горизонтальный свиток 6"/>
          <p:cNvSpPr/>
          <p:nvPr/>
        </p:nvSpPr>
        <p:spPr>
          <a:xfrm>
            <a:off x="214282" y="4000504"/>
            <a:ext cx="8643998" cy="2708920"/>
          </a:xfrm>
          <a:prstGeom prst="horizontalScroll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ru-RU" sz="1400" b="1" i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 … нам не надо кичиться или хвалиться нашей верой. Нет, нам прежде всего самим надо сделаться достойными её. Чудные дары и сокровища скрываются в глубине православного сознания, но мы и сами не всегда умеем пользоваться ими, и другим не умеем их показать, и самим себе не умеем их уяснить, и жизнью своей не умеем их оправдать…в вере нашей есть сокровища и богатства, которых не знали мы и не ценили, и открываются они нам теперь чрез величайшие испытания и страдания. И когда мы полнее и глубже проникнем в их существо, тогда и душа России откроется нам…»</a:t>
            </a:r>
          </a:p>
          <a:p>
            <a:pPr lvl="0" algn="r">
              <a:defRPr/>
            </a:pPr>
            <a:r>
              <a:rPr lang="ru-RU" sz="1400" b="1" i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П.Новгородцев. «Существо русского православного сознания»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8596" y="150421"/>
            <a:ext cx="81038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AutoNum type="arabicPeriod"/>
            </a:pPr>
            <a:r>
              <a:rPr lang="ru-RU" sz="36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Русь православная.</a:t>
            </a:r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chemeClr val="accent1">
                <a:lumMod val="20000"/>
                <a:lumOff val="80000"/>
              </a:scheme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4857760"/>
            <a:ext cx="82868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ru-RU" sz="1400" kern="0" dirty="0">
              <a:solidFill>
                <a:schemeClr val="tx1">
                  <a:alpha val="100000"/>
                </a:schemeClr>
              </a:solidFill>
              <a:latin typeface="+mn-lt"/>
              <a:ea typeface="+mn-ea"/>
              <a:cs typeface="+mn-cs"/>
            </a:endParaRPr>
          </a:p>
          <a:p>
            <a:pPr lvl="0">
              <a:defRPr/>
            </a:pPr>
            <a:endParaRPr lang="ru-RU" sz="1400" kern="0" dirty="0">
              <a:solidFill>
                <a:schemeClr val="tx1">
                  <a:alpha val="100000"/>
                </a:schemeClr>
              </a:solidFill>
              <a:latin typeface="+mn-lt"/>
              <a:ea typeface="+mn-ea"/>
              <a:cs typeface="+mn-cs"/>
            </a:endParaRPr>
          </a:p>
          <a:p>
            <a:pPr lvl="0">
              <a:defRPr/>
            </a:pPr>
            <a:endParaRPr lang="ru-RU" sz="1400" kern="0" dirty="0">
              <a:solidFill>
                <a:schemeClr val="tx1">
                  <a:alpha val="100000"/>
                </a:schemeClr>
              </a:solidFill>
            </a:endParaRPr>
          </a:p>
        </p:txBody>
      </p:sp>
      <p:sp>
        <p:nvSpPr>
          <p:cNvPr id="3" name="Блок-схема: альтернативный процесс 2"/>
          <p:cNvSpPr/>
          <p:nvPr/>
        </p:nvSpPr>
        <p:spPr>
          <a:xfrm>
            <a:off x="4500562" y="285728"/>
            <a:ext cx="4491751" cy="6383062"/>
          </a:xfrm>
          <a:prstGeom prst="flowChartAlternateProcess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ru-RU" b="1" kern="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	В нашей стране </a:t>
            </a:r>
            <a:r>
              <a:rPr lang="ru-RU" b="1" kern="0" dirty="0" smtClean="0">
                <a:solidFill>
                  <a:srgbClr val="002060"/>
                </a:solidFill>
                <a:latin typeface="Arial Narrow" panose="020B0606020202030204" pitchFamily="34" charset="0"/>
                <a:hlinkClick r:id="rId2"/>
              </a:rPr>
              <a:t>православие</a:t>
            </a:r>
            <a:r>
              <a:rPr lang="ru-RU" b="1" kern="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– религия большинства. Христианство пришло на Русь в </a:t>
            </a:r>
            <a:r>
              <a:rPr lang="en-US" b="1" kern="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X</a:t>
            </a:r>
            <a:r>
              <a:rPr lang="ru-RU" b="1" kern="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веке и осталось в ней навсегда, вплоть до сегодняшних дней. Оно то усиливалось, то ослабевало, знало дни славы, процветания, величия, но были в его судьбе и страшные гонения. Вот уже более тысячи лет оно присутствует в жизни России. Христианские мотивы пронизывают русскую культуру. Христианские ценности легли в основу общественного устройства и семейных отношений. Христианские идеи много веков назад составили фундамент российского государства. Художники, полководцы, правители и нищие, просветители и монахи становились христианскими святыми. Иными словами, без православия прошлое и настоящее России просто невозможно.</a:t>
            </a:r>
            <a:endParaRPr lang="ru-RU" b="1" kern="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57166"/>
            <a:ext cx="4182665" cy="6025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14290"/>
            <a:ext cx="87507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400" kern="0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	В </a:t>
            </a:r>
            <a:r>
              <a:rPr lang="en-US" sz="1400" kern="0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I</a:t>
            </a:r>
            <a:r>
              <a:rPr lang="ru-RU" sz="1400" kern="0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 разделе «Русь православная» нашей выставки  вы познакомитесь с книгами, рассказывающими об истории православия, о православной культуре и искусстве, об устройстве Православной Церкви, о жизни монастырей и святых, просиявших на нашей земле.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1643050"/>
            <a:ext cx="1465351" cy="207170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Табличка 3"/>
          <p:cNvSpPr/>
          <p:nvPr/>
        </p:nvSpPr>
        <p:spPr>
          <a:xfrm>
            <a:off x="1714480" y="2285992"/>
            <a:ext cx="7286676" cy="1571636"/>
          </a:xfrm>
          <a:prstGeom prst="plaqu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b="1" kern="0" dirty="0" smtClean="0">
              <a:solidFill>
                <a:prstClr val="black">
                  <a:alpha val="100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В настоящий сборник впервые собраны оригинальные работы В.О. Ключевского, которые показывают важнейшие аспекты истории православия в России: блестящее исследование житий святых; работа, раскрывающая роль русской церкви в установлении цивилизованных норм гражданского права; статьи о характерных особенностях русских монастырей, их участии в колонизационной деятельности; о значении преподобного Сергия для русского народа и государства и др. </a:t>
            </a:r>
            <a:endParaRPr lang="ru-RU" sz="12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44" y="4286256"/>
            <a:ext cx="1501442" cy="207170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Табличка 5"/>
          <p:cNvSpPr/>
          <p:nvPr/>
        </p:nvSpPr>
        <p:spPr>
          <a:xfrm>
            <a:off x="1785918" y="5072074"/>
            <a:ext cx="7143800" cy="1428760"/>
          </a:xfrm>
          <a:prstGeom prst="plaqu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b="1" i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Настоящая книга представляет один из вариантов ответа на вопрос: «Что такое Православие?». Вошедшие в книгу тексты принадлежат как светским, так и церковным мыслителям, некоторые из них, опубликованные за рубежом, появляются в России впервые. Авторы статей говорят о Православии в целом и о Православии в России. Книга представляет интерес не только для религиоведа и богослова, не только для верующего православного человека, но и для каждого, кому дорога история и культура России.</a:t>
            </a:r>
            <a:endParaRPr lang="ru-RU" sz="12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571612"/>
            <a:ext cx="7055716" cy="60755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Ключевский, В. О. Православие в России / В.О. Ключевский. – М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: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Мысль, 2009. - 621с.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714480" y="4143380"/>
            <a:ext cx="7162815" cy="81336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Православие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pro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contra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осмысление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роли Православия в судьбе России со стороны деятелей русской культуры и Церкви / сост., вступ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ст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коммент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., словарь понятий и терминов, указатель имён В.П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Фёдорова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. – СПБ. :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РХГИ, 2001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- 792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с. – (Русский путь).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7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500042"/>
            <a:ext cx="1939838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7946" y="3714752"/>
            <a:ext cx="2011409" cy="2614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с одним вырезанным скругленным углом 6"/>
          <p:cNvSpPr/>
          <p:nvPr/>
        </p:nvSpPr>
        <p:spPr>
          <a:xfrm>
            <a:off x="2285984" y="1785926"/>
            <a:ext cx="6500858" cy="928694"/>
          </a:xfrm>
          <a:prstGeom prst="snip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2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sz="12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Первый том серии «Русские монастыри» посвящен монастырям епархий Центральной части России. Включает в себя очерки об обителях, расположенных в Москве и Московской епархии, Рязанской, Тульской, Брянской, Калужской, Смоленской, Ярославской, Владимирской епархий.</a:t>
            </a:r>
            <a:endParaRPr lang="ru-RU" sz="1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sz="12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sz="12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sz="1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с одним вырезанным скругленным углом 7"/>
          <p:cNvSpPr/>
          <p:nvPr/>
        </p:nvSpPr>
        <p:spPr>
          <a:xfrm>
            <a:off x="142844" y="4714884"/>
            <a:ext cx="6572296" cy="1643074"/>
          </a:xfrm>
          <a:prstGeom prst="snip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Важность рассказа о русских святых очевидна. Пример их подвига смирения, выдержки и мужества вселял в русского человека веру в то, что свобода будет обретена, а на земле Русской наступит процветание. Россия находится на очередном историческом переломе. Преподобные и старцы, равноапостольные и страстотерпцы, канонизированные Русской Православной Церковью, сплачивали русский народ.</a:t>
            </a:r>
            <a:endParaRPr lang="ru-RU" sz="12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285984" y="500042"/>
            <a:ext cx="6643734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Русские монастыри. Центральная часть России: Град Москва. Рязанская. Тульская. Брянская. Калужская. Смоленская Тверская. Ярославская. Владимирская. Московская епархия / авт. проекта и гл. ред. А. А. </a:t>
            </a:r>
            <a:r>
              <a:rPr lang="ru-RU" sz="1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Феоктисов</a:t>
            </a:r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– М. : Очарованный странник, 1995. – 397 с. : ил.  – («Монастыри мира»).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85720" y="3714752"/>
            <a:ext cx="6500858" cy="5715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ru-RU" sz="1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Крупин</a:t>
            </a:r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В. Н. Русские святые / В. Н. </a:t>
            </a:r>
            <a:r>
              <a:rPr lang="ru-RU" sz="1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Крупин</a:t>
            </a:r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 – М. : Вече, 2006. – 320 с. : ил. – (Русское Православие).</a:t>
            </a:r>
          </a:p>
        </p:txBody>
      </p:sp>
    </p:spTree>
    <p:extLst>
      <p:ext uri="{BB962C8B-B14F-4D97-AF65-F5344CB8AC3E}">
        <p14:creationId xmlns:p14="http://schemas.microsoft.com/office/powerpoint/2010/main" val="406706761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6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700"/>
                    </a14:imgEffect>
                    <a14:imgEffect>
                      <a14:saturation sat="3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2844" y="357166"/>
            <a:ext cx="1928826" cy="2498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7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34" y="3643314"/>
            <a:ext cx="1825636" cy="2527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с одним вырезанным скругленным углом 4"/>
          <p:cNvSpPr/>
          <p:nvPr/>
        </p:nvSpPr>
        <p:spPr>
          <a:xfrm>
            <a:off x="2214546" y="4572008"/>
            <a:ext cx="6643734" cy="1785950"/>
          </a:xfrm>
          <a:prstGeom prst="snip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2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sz="12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Светлые, благодатные, всегда нежданные и радостные чудеса издревле свершались у мощей святых, в храмах и кельях, на путях паломнических странствий. В ответ на искреннюю и сердечную молитву люди получали исцеление, чудесное избавление от бед и скорбей. Но не только в прошлом происходили такие события, и в наши дни </a:t>
            </a:r>
            <a:r>
              <a:rPr lang="ru-RU" sz="12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мироточат</a:t>
            </a:r>
            <a:r>
              <a:rPr lang="ru-RU" sz="1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иконы, лики святых и Матери Божией чудесным образом запечатлеваются на стеклах киота, а то и просто на камнях…Обо всем этом рассказывает эта книга.</a:t>
            </a:r>
            <a:endParaRPr lang="ru-RU" sz="12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14546" y="357166"/>
            <a:ext cx="6500858" cy="914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ru-RU" sz="1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Карташёв</a:t>
            </a:r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А. В. Очерки по истории русской церкви / А. В. </a:t>
            </a:r>
            <a:r>
              <a:rPr lang="ru-RU" sz="1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Карташёв</a:t>
            </a:r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– М. : ТЕРРА, 1992. – 686 с.</a:t>
            </a:r>
          </a:p>
        </p:txBody>
      </p:sp>
      <p:sp>
        <p:nvSpPr>
          <p:cNvPr id="7" name="Прямоугольник с одним вырезанным скругленным углом 6"/>
          <p:cNvSpPr/>
          <p:nvPr/>
        </p:nvSpPr>
        <p:spPr>
          <a:xfrm>
            <a:off x="2214546" y="1500174"/>
            <a:ext cx="6715172" cy="1285884"/>
          </a:xfrm>
          <a:prstGeom prst="snip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2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sz="12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Книга представляет собой обзор главных сторон в историческом развитии русской церкви, для составления читателем оценочного суждения о выполняемой русской церковью ее миссионерской роли в истории России, в истории всего Православия и, в конечном счете, во всемирной истории.</a:t>
            </a:r>
            <a:endParaRPr lang="ru-RU" sz="1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85984" y="3500438"/>
            <a:ext cx="6572296" cy="914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Артёмов, В. В. Чудеса в Православии и будущее России / В. В. Артёмов. – М. : Вече, 2006. – 320 с. : ил. – (Русское Православие).</a:t>
            </a:r>
          </a:p>
        </p:txBody>
      </p:sp>
    </p:spTree>
    <p:extLst>
      <p:ext uri="{BB962C8B-B14F-4D97-AF65-F5344CB8AC3E}">
        <p14:creationId xmlns:p14="http://schemas.microsoft.com/office/powerpoint/2010/main" val="67031070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16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58" y="714356"/>
            <a:ext cx="1941502" cy="2643206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16" y="3786190"/>
            <a:ext cx="1945751" cy="2535557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isometricOffAxis2Lef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7" name="Прямоугольник с одним вырезанным скругленным углом 6"/>
          <p:cNvSpPr/>
          <p:nvPr/>
        </p:nvSpPr>
        <p:spPr>
          <a:xfrm>
            <a:off x="2214546" y="1643050"/>
            <a:ext cx="6572296" cy="1357322"/>
          </a:xfrm>
          <a:prstGeom prst="snip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2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sz="12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Героями книги стали люди, бескорыстно и жертвенно любившие свою страну, боровшиеся и страдавшие за нее. Жизнь каждого из них драматична, противоречива, но верность нравственным ценностям, избранным ими раз и навсегда, помогала выстоять и озарить «ярким светом и саму личность, и Отечество».</a:t>
            </a:r>
            <a:endParaRPr lang="ru-RU" sz="1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с одним вырезанным скругленным углом 7"/>
          <p:cNvSpPr/>
          <p:nvPr/>
        </p:nvSpPr>
        <p:spPr>
          <a:xfrm>
            <a:off x="214282" y="5357826"/>
            <a:ext cx="6572296" cy="1071570"/>
          </a:xfrm>
          <a:prstGeom prst="snip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Книга повествует об истории главных христианских святынь, значении почитания святых икон и мощей, о смысле православного паломничества, о наиболее прославленных православных храмах и монастырях России и Зарубежья.</a:t>
            </a:r>
          </a:p>
          <a:p>
            <a:pPr algn="just"/>
            <a:endParaRPr lang="ru-RU" sz="1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57422" y="500042"/>
            <a:ext cx="6215106" cy="914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Сахаров, А.Н. Подвижники России: исторические очерки / А.Н. Сахаров, В. Д. Назаров, А. Н. Боханов. – М. : ООО «ТИД «Русское слово – РС», 2006. - 496 с. : ил. – (История в лицах).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8596" y="4071942"/>
            <a:ext cx="6429420" cy="914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Православные святыни мира / авт. - сост. Г. Калинина, Г. </a:t>
            </a:r>
            <a:r>
              <a:rPr lang="ru-RU" sz="1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Стромынский</a:t>
            </a:r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- Тула : Имидж </a:t>
            </a:r>
            <a:r>
              <a:rPr lang="ru-RU" sz="1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Принт</a:t>
            </a:r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2009. - 398 с. : ил.</a:t>
            </a:r>
          </a:p>
        </p:txBody>
      </p:sp>
    </p:spTree>
    <p:extLst>
      <p:ext uri="{BB962C8B-B14F-4D97-AF65-F5344CB8AC3E}">
        <p14:creationId xmlns:p14="http://schemas.microsoft.com/office/powerpoint/2010/main" val="313815692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6" grpId="0" animBg="1"/>
      <p:bldP spid="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2644</TotalTime>
  <Words>4457</Words>
  <Application>Microsoft Office PowerPoint</Application>
  <PresentationFormat>Экран (4:3)</PresentationFormat>
  <Paragraphs>281</Paragraphs>
  <Slides>38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2.  Сергий Радонежский.    Личность и эпоха.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 2 разделе выставки «Сергий Радонежский. Личность и эпоха»  вы познакомитесь с книгами, посвященными житию и подвигам  Сергия Радонежского.</vt:lpstr>
      <vt:lpstr>Презентация PowerPoint</vt:lpstr>
      <vt:lpstr>Презентация PowerPoint</vt:lpstr>
      <vt:lpstr>Список литературы.</vt:lpstr>
      <vt:lpstr>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Дорогие читатели! Вы перевернули последнюю страницу нашей виртуальной выставки .  Все книги, представленные на выставке,  вы можете найти в фондах   МУК «Тульская библиотечная система»   </vt:lpstr>
      <vt:lpstr>Презентация PowerPoint</vt:lpstr>
    </vt:vector>
  </TitlesOfParts>
  <Company>ТБС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Горохова</dc:creator>
  <cp:lastModifiedBy>надежда</cp:lastModifiedBy>
  <cp:revision>268</cp:revision>
  <dcterms:created xsi:type="dcterms:W3CDTF">2014-03-17T07:02:23Z</dcterms:created>
  <dcterms:modified xsi:type="dcterms:W3CDTF">2014-04-09T05:59:43Z</dcterms:modified>
</cp:coreProperties>
</file>